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9" r:id="rId2"/>
    <p:sldId id="274" r:id="rId3"/>
    <p:sldId id="261" r:id="rId4"/>
    <p:sldId id="271" r:id="rId5"/>
    <p:sldId id="265" r:id="rId6"/>
    <p:sldId id="257" r:id="rId7"/>
    <p:sldId id="266" r:id="rId8"/>
    <p:sldId id="263" r:id="rId9"/>
    <p:sldId id="258" r:id="rId10"/>
    <p:sldId id="272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ante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2126B1-2965-4A38-800E-6A70EE48866D}" type="datetimeFigureOut">
              <a:rPr lang="ro-RO" smtClean="0"/>
              <a:pPr/>
              <a:t>31.08.2012</a:t>
            </a:fld>
            <a:endParaRPr lang="ro-RO"/>
          </a:p>
        </p:txBody>
      </p:sp>
      <p:sp>
        <p:nvSpPr>
          <p:cNvPr id="4" name="Substituent imagine diapozitiv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Substituent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747A41-0B29-428C-B6CA-23CC10F6FD94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47A41-0B29-428C-B6CA-23CC10F6FD94}" type="slidenum">
              <a:rPr lang="ro-RO" smtClean="0"/>
              <a:pPr/>
              <a:t>1</a:t>
            </a:fld>
            <a:endParaRPr lang="ro-RO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imagine diapozitiv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ubstituent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o-RO" dirty="0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47A41-0B29-428C-B6CA-23CC10F6FD94}" type="slidenum">
              <a:rPr lang="ro-RO" smtClean="0"/>
              <a:pPr/>
              <a:t>2</a:t>
            </a:fld>
            <a:endParaRPr lang="ro-R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Faceți clic pentru editarea stilului de subtitlu al coordonatorului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8/31/2012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8/31/2012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8/31/2012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8/31/2012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8/31/2012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8/31/2012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8/31/2012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8/31/2012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8/31/2012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8/31/2012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8/31/2012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7B2AD-34D6-4093-8772-DC8079B6D005}" type="datetimeFigureOut">
              <a:rPr lang="en-US" smtClean="0"/>
              <a:pPr/>
              <a:t>8/31/2012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088232"/>
          </a:xfrm>
        </p:spPr>
        <p:txBody>
          <a:bodyPr>
            <a:noAutofit/>
          </a:bodyPr>
          <a:lstStyle/>
          <a:p>
            <a:r>
              <a:rPr lang="ro-RO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/>
            </a:r>
            <a:br>
              <a:rPr lang="ro-RO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</a:br>
            <a:r>
              <a:rPr lang="it-IT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 „</a:t>
            </a:r>
            <a:r>
              <a:rPr lang="ro-RO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Educaţie pentru Societatea Informaţională ”</a:t>
            </a:r>
            <a:r>
              <a:rPr lang="ro-RO" sz="3200" b="1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 </a:t>
            </a:r>
            <a:endParaRPr lang="ro-RO" sz="3200" b="1" dirty="0" smtClean="0">
              <a:latin typeface="Times New Roman" pitchFamily="18" charset="0"/>
              <a:ea typeface="Segoe UI" pitchFamily="34" charset="0"/>
              <a:cs typeface="Times New Roman" pitchFamily="18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>
              <a:buNone/>
            </a:pPr>
            <a:endParaRPr lang="ro-RO" dirty="0" smtClean="0">
              <a:latin typeface="Times New Roman" pitchFamily="18" charset="0"/>
              <a:ea typeface="Segoe UI" pitchFamily="34" charset="0"/>
              <a:cs typeface="Times New Roman" pitchFamily="18" charset="0"/>
            </a:endParaRPr>
          </a:p>
          <a:p>
            <a:pPr>
              <a:buNone/>
            </a:pPr>
            <a:endParaRPr lang="ro-RO" dirty="0" smtClean="0">
              <a:latin typeface="Times New Roman" pitchFamily="18" charset="0"/>
              <a:ea typeface="Segoe UI" pitchFamily="34" charset="0"/>
              <a:cs typeface="Times New Roman" pitchFamily="18" charset="0"/>
            </a:endParaRPr>
          </a:p>
          <a:p>
            <a:pPr>
              <a:buNone/>
            </a:pPr>
            <a:endParaRPr lang="ro-RO" dirty="0" smtClean="0">
              <a:latin typeface="Times New Roman" pitchFamily="18" charset="0"/>
              <a:ea typeface="Segoe UI" pitchFamily="34" charset="0"/>
              <a:cs typeface="Times New Roman" pitchFamily="18" charset="0"/>
            </a:endParaRPr>
          </a:p>
          <a:p>
            <a:pPr algn="r">
              <a:buNone/>
            </a:pPr>
            <a:endParaRPr lang="ro-RO" dirty="0" smtClean="0">
              <a:latin typeface="Times New Roman" pitchFamily="18" charset="0"/>
              <a:ea typeface="Segoe UI" pitchFamily="34" charset="0"/>
              <a:cs typeface="Times New Roman" pitchFamily="18" charset="0"/>
            </a:endParaRPr>
          </a:p>
          <a:p>
            <a:pPr algn="r">
              <a:buNone/>
            </a:pPr>
            <a:endParaRPr lang="ro-RO" dirty="0" smtClean="0">
              <a:latin typeface="Times New Roman" pitchFamily="18" charset="0"/>
              <a:ea typeface="Segoe UI" pitchFamily="34" charset="0"/>
              <a:cs typeface="Times New Roman" pitchFamily="18" charset="0"/>
            </a:endParaRPr>
          </a:p>
          <a:p>
            <a:pPr algn="r">
              <a:buNone/>
            </a:pPr>
            <a:r>
              <a:rPr lang="ro-RO" dirty="0" err="1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Nușa</a:t>
            </a:r>
            <a:r>
              <a:rPr lang="ro-RO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 </a:t>
            </a:r>
            <a:r>
              <a:rPr lang="ro-RO" dirty="0" err="1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Dumitriu-Lupan</a:t>
            </a:r>
            <a:endParaRPr lang="ro-RO" dirty="0" smtClean="0">
              <a:latin typeface="Times New Roman" pitchFamily="18" charset="0"/>
              <a:ea typeface="Segoe UI" pitchFamily="34" charset="0"/>
              <a:cs typeface="Times New Roman" pitchFamily="18" charset="0"/>
            </a:endParaRPr>
          </a:p>
          <a:p>
            <a:pPr algn="r">
              <a:buNone/>
            </a:pPr>
            <a:r>
              <a:rPr lang="ro-RO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Inspector </a:t>
            </a:r>
            <a:r>
              <a:rPr lang="ro-RO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General MECTS</a:t>
            </a:r>
            <a:endParaRPr lang="ro-RO" dirty="0" smtClean="0">
              <a:latin typeface="Times New Roman" pitchFamily="18" charset="0"/>
              <a:ea typeface="Segoe UI" pitchFamily="34" charset="0"/>
              <a:cs typeface="Times New Roman" pitchFamily="18" charset="0"/>
            </a:endParaRPr>
          </a:p>
          <a:p>
            <a:pPr>
              <a:buNone/>
            </a:pPr>
            <a:endParaRPr lang="ro-RO" dirty="0" smtClean="0">
              <a:latin typeface="Times New Roman" pitchFamily="18" charset="0"/>
              <a:ea typeface="Segoe UI" pitchFamily="34" charset="0"/>
              <a:cs typeface="Times New Roman" pitchFamily="18" charset="0"/>
            </a:endParaRPr>
          </a:p>
          <a:p>
            <a:endParaRPr lang="ro-RO" dirty="0" smtClean="0">
              <a:latin typeface="Times New Roman" pitchFamily="18" charset="0"/>
              <a:ea typeface="Segoe U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dirty="0" smtClean="0">
                <a:latin typeface="Times New Roman" pitchFamily="18" charset="0"/>
                <a:cs typeface="Times New Roman" pitchFamily="18" charset="0"/>
              </a:rPr>
              <a:t>Noutăți tehnologice </a:t>
            </a:r>
            <a:endParaRPr lang="ro-RO" sz="3200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Se solicită includerea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începând cu anul școlar 2012-2013, în programa de studiu pentru examenul de Bacalaureat și în metodologia referitoare la probele de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evaluare a 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compete</a:t>
            </a:r>
            <a:r>
              <a:rPr lang="ro-RO" dirty="0" err="1" smtClean="0">
                <a:latin typeface="Times New Roman" pitchFamily="18" charset="0"/>
                <a:cs typeface="Times New Roman" pitchFamily="18" charset="0"/>
              </a:rPr>
              <a:t>nțelor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digital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, dreptul absolvenț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lor de a susține aceste probe pe versiunile tehnologice Microsoft Windows 7 și Windows 8, precum și Office 2010</a:t>
            </a: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512168"/>
          </a:xfrm>
        </p:spPr>
        <p:txBody>
          <a:bodyPr>
            <a:noAutofit/>
          </a:bodyPr>
          <a:lstStyle/>
          <a:p>
            <a:r>
              <a:rPr lang="it-IT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Acord de colaborare  </a:t>
            </a:r>
            <a:r>
              <a:rPr lang="ro-RO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/>
            </a:r>
            <a:br>
              <a:rPr lang="ro-RO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</a:br>
            <a:r>
              <a:rPr lang="it-IT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 „</a:t>
            </a:r>
            <a:r>
              <a:rPr lang="ro-RO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Educaţie pentru Societatea Informaţională ”</a:t>
            </a:r>
            <a:r>
              <a:rPr lang="ro-RO" sz="3200" b="1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4973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o-RO" dirty="0" smtClean="0">
              <a:latin typeface="Times New Roman" pitchFamily="18" charset="0"/>
              <a:ea typeface="Segoe UI" pitchFamily="34" charset="0"/>
              <a:cs typeface="Times New Roman" pitchFamily="18" charset="0"/>
            </a:endParaRPr>
          </a:p>
          <a:p>
            <a:r>
              <a:rPr lang="ro-RO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MECTS recunoaşte certificarea ECDL drept un atestat de operator pe computer cu valabilitate în România </a:t>
            </a:r>
          </a:p>
          <a:p>
            <a:pPr>
              <a:buNone/>
            </a:pPr>
            <a:endParaRPr lang="ro-RO" dirty="0" smtClean="0">
              <a:latin typeface="Times New Roman" pitchFamily="18" charset="0"/>
              <a:ea typeface="Segoe UI" pitchFamily="34" charset="0"/>
              <a:cs typeface="Times New Roman" pitchFamily="18" charset="0"/>
            </a:endParaRPr>
          </a:p>
          <a:p>
            <a:r>
              <a:rPr lang="ro-RO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MECTS va recunoaşte certificarea ECDL pentru pregătirea personalului din învăţământul românesc în domeniul utilizării  tehnologiei informaţiei şi a comunicaţiilor</a:t>
            </a:r>
          </a:p>
          <a:p>
            <a:endParaRPr lang="ro-RO" dirty="0" smtClean="0">
              <a:latin typeface="Times New Roman" pitchFamily="18" charset="0"/>
              <a:ea typeface="Segoe U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Acord de colaborare</a:t>
            </a:r>
            <a:r>
              <a:rPr lang="ro-RO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    </a:t>
            </a:r>
            <a:r>
              <a:rPr lang="ro-RO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/>
            </a:r>
            <a:br>
              <a:rPr lang="ro-RO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</a:br>
            <a:r>
              <a:rPr lang="ro-RO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  </a:t>
            </a:r>
            <a:r>
              <a:rPr lang="it-IT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„</a:t>
            </a:r>
            <a:r>
              <a:rPr lang="ro-RO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Educaţie pentru Societatea Informaţională ” </a:t>
            </a: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o-RO" sz="3100" dirty="0" smtClean="0">
                <a:latin typeface="Times New Roman" pitchFamily="18" charset="0"/>
                <a:cs typeface="Times New Roman" pitchFamily="18" charset="0"/>
              </a:rPr>
              <a:t>MECTS va permite constituirea de centre de testare ECDL, acreditate în cadrul unităţilor de învăţământ preuniversitar  din reţeaua MECTS, conform planului de acreditare gratuită</a:t>
            </a:r>
          </a:p>
          <a:p>
            <a:pPr algn="just">
              <a:buNone/>
            </a:pPr>
            <a:endParaRPr lang="ro-RO" sz="3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o-RO" sz="3100" dirty="0" smtClean="0">
                <a:latin typeface="Times New Roman" pitchFamily="18" charset="0"/>
                <a:cs typeface="Times New Roman" pitchFamily="18" charset="0"/>
              </a:rPr>
              <a:t>MECTS va recunoaşte certificarea ECDL pentru aprecierea pregătirii în utilizarea  tehnologiei informaţiei şi a comunicaţiilor pentru candidaţii la concursurile de ocupare a posturilor ce au în vedere performanţele profesionale pentru personalul din învăţământul românesc</a:t>
            </a:r>
          </a:p>
          <a:p>
            <a:endParaRPr lang="ro-RO" dirty="0" smtClean="0"/>
          </a:p>
          <a:p>
            <a:endParaRPr lang="ro-RO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143000"/>
          </a:xfrm>
        </p:spPr>
        <p:txBody>
          <a:bodyPr>
            <a:normAutofit/>
          </a:bodyPr>
          <a:lstStyle/>
          <a:p>
            <a:r>
              <a:rPr lang="it-IT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Acord de colaborare </a:t>
            </a:r>
            <a:r>
              <a:rPr lang="ro-RO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/>
            </a:r>
            <a:br>
              <a:rPr lang="ro-RO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</a:br>
            <a:r>
              <a:rPr lang="it-IT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 „</a:t>
            </a:r>
            <a:r>
              <a:rPr lang="ro-RO" sz="3200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Educaţie pentru Societatea Informaţională </a:t>
            </a:r>
            <a:r>
              <a:rPr lang="ro-RO" sz="3200" b="1" dirty="0" smtClean="0">
                <a:latin typeface="Times New Roman" pitchFamily="18" charset="0"/>
                <a:ea typeface="Segoe UI" pitchFamily="34" charset="0"/>
                <a:cs typeface="Times New Roman" pitchFamily="18" charset="0"/>
              </a:rPr>
              <a:t>” </a:t>
            </a: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MECTS va demara o campanie de promovare în cadrul unităților din învățământul preuniversitar ce va avea în vedere informarea elevilor care doresc să se certifice ECDL și care pot beneficia de eliberarea gratuită a Permisului ECDL în limita celor </a:t>
            </a:r>
            <a:r>
              <a:rPr lang="ro-RO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10.000 </a:t>
            </a: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acordate de ECDL ROMANIA</a:t>
            </a:r>
          </a:p>
          <a:p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dirty="0" smtClean="0">
                <a:latin typeface="Times New Roman" pitchFamily="18" charset="0"/>
                <a:cs typeface="Times New Roman" pitchFamily="18" charset="0"/>
              </a:rPr>
              <a:t>OUG 97/septembrie 2009 – proba D de evaluare a competențelor digitale</a:t>
            </a:r>
            <a:endParaRPr lang="ro-RO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u 2"/>
          <p:cNvSpPr>
            <a:spLocks noGrp="1"/>
          </p:cNvSpPr>
          <p:nvPr>
            <p:ph idx="1"/>
          </p:nvPr>
        </p:nvSpPr>
        <p:spPr>
          <a:xfrm>
            <a:off x="457200" y="2060849"/>
            <a:ext cx="8229600" cy="2880320"/>
          </a:xfrm>
        </p:spPr>
        <p:txBody>
          <a:bodyPr>
            <a:normAutofit/>
          </a:bodyPr>
          <a:lstStyle/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Rezultatul evaluării se exprimă prin nivelul de competență în raport cu standardele europene recunoscute în domeniu </a:t>
            </a:r>
          </a:p>
          <a:p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Certificat care atestă nivelul de competență digitală</a:t>
            </a: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dirty="0" smtClean="0">
                <a:latin typeface="Times New Roman" pitchFamily="18" charset="0"/>
                <a:cs typeface="Times New Roman" pitchFamily="18" charset="0"/>
              </a:rPr>
              <a:t>OMECTS Nr. 5219/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09.09.2010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o-RO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0000" indent="0" algn="just">
              <a:buNone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Metodologia de recunoaștere și echivalare a rezultatelor obținute la examenele cu recunoaștere europeană pentru certificarea competențelor digitale cu proba de evaluare a competențelor digitale din cadrul examenului de bacalaureat</a:t>
            </a: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dirty="0" smtClean="0">
                <a:latin typeface="Times New Roman" pitchFamily="18" charset="0"/>
                <a:cs typeface="Times New Roman" pitchFamily="18" charset="0"/>
              </a:rPr>
              <a:t>Bacalaureat 2011</a:t>
            </a:r>
            <a:endParaRPr lang="ro-RO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Nr. echivalări </a:t>
            </a: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ECDL Start</a:t>
            </a:r>
          </a:p>
          <a:p>
            <a:pPr>
              <a:buNone/>
            </a:pP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			     434 </a:t>
            </a:r>
          </a:p>
          <a:p>
            <a:pPr>
              <a:buNone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Nr. echivalări </a:t>
            </a: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ECDL Complet</a:t>
            </a:r>
          </a:p>
          <a:p>
            <a:pPr>
              <a:buNone/>
            </a:pP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o-RO" b="1" smtClean="0">
                <a:latin typeface="Times New Roman" pitchFamily="18" charset="0"/>
                <a:cs typeface="Times New Roman" pitchFamily="18" charset="0"/>
              </a:rPr>
              <a:t>	     8901</a:t>
            </a:r>
            <a:r>
              <a:rPr lang="ro-RO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o-RO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o-RO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Peste 500</a:t>
            </a:r>
            <a:endParaRPr lang="ro-RO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o-RO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B, CT, BH, BC, SV </a:t>
            </a:r>
            <a:endParaRPr lang="ro-RO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o-RO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dirty="0" smtClean="0">
                <a:latin typeface="Times New Roman" pitchFamily="18" charset="0"/>
                <a:cs typeface="Times New Roman" pitchFamily="18" charset="0"/>
              </a:rPr>
              <a:t>Bacalaureat 2012 - Sesiunea iunie-iulie </a:t>
            </a:r>
            <a:endParaRPr lang="ro-RO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Nr. echivalări </a:t>
            </a: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ECDL Start</a:t>
            </a:r>
          </a:p>
          <a:p>
            <a:pPr>
              <a:buNone/>
            </a:pP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			     407</a:t>
            </a:r>
          </a:p>
          <a:p>
            <a:pPr>
              <a:buNone/>
            </a:pPr>
            <a:r>
              <a:rPr lang="ro-RO" dirty="0" smtClean="0">
                <a:latin typeface="Times New Roman" pitchFamily="18" charset="0"/>
                <a:cs typeface="Times New Roman" pitchFamily="18" charset="0"/>
              </a:rPr>
              <a:t> Nr. echivalări </a:t>
            </a: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ECDL Complet</a:t>
            </a:r>
          </a:p>
          <a:p>
            <a:pPr>
              <a:buNone/>
            </a:pPr>
            <a:r>
              <a:rPr lang="ro-RO" b="1" dirty="0" smtClean="0">
                <a:latin typeface="Times New Roman" pitchFamily="18" charset="0"/>
                <a:cs typeface="Times New Roman" pitchFamily="18" charset="0"/>
              </a:rPr>
              <a:t>			      9620 </a:t>
            </a:r>
          </a:p>
          <a:p>
            <a:pPr>
              <a:buNone/>
            </a:pPr>
            <a:r>
              <a:rPr lang="ro-RO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Peste 500</a:t>
            </a:r>
            <a:endParaRPr lang="ro-RO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o-RO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B, CT, BH, SV, BC </a:t>
            </a:r>
            <a:endParaRPr lang="ro-RO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dirty="0" smtClean="0">
                <a:latin typeface="Times New Roman" pitchFamily="18" charset="0"/>
                <a:cs typeface="Times New Roman" pitchFamily="18" charset="0"/>
              </a:rPr>
              <a:t>Noutăți tehnologice </a:t>
            </a:r>
            <a:endParaRPr lang="ro-RO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24537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endParaRPr lang="ro-RO" b="1" dirty="0" smtClean="0"/>
          </a:p>
          <a:p>
            <a:endParaRPr lang="ro-RO" dirty="0" smtClean="0"/>
          </a:p>
          <a:p>
            <a:pPr algn="just"/>
            <a:r>
              <a:rPr lang="vi-VN" sz="5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7000" dirty="0" smtClean="0">
                <a:latin typeface="Times New Roman" pitchFamily="18" charset="0"/>
                <a:cs typeface="Times New Roman" pitchFamily="18" charset="0"/>
              </a:rPr>
              <a:t>Școlile și liceele din România beneficiază prin contractul contractul School Agreement de licențierea calculatoarelor din sala de clas</a:t>
            </a:r>
            <a:r>
              <a:rPr lang="ro-RO" sz="7000" dirty="0" smtClean="0">
                <a:latin typeface="Times New Roman" pitchFamily="18" charset="0"/>
                <a:cs typeface="Times New Roman" pitchFamily="18" charset="0"/>
              </a:rPr>
              <a:t>ă</a:t>
            </a:r>
            <a:r>
              <a:rPr lang="vi-VN" sz="7000" dirty="0" smtClean="0">
                <a:latin typeface="Times New Roman" pitchFamily="18" charset="0"/>
                <a:cs typeface="Times New Roman" pitchFamily="18" charset="0"/>
              </a:rPr>
              <a:t>, cu cele mai noi tehnologii Microsoft. Pe durata derulării contractului, orice nouă versiune software publicată poate fi descărcată în baza dreptului de upgrade acordat beneficiarului și utilizatorilor finali</a:t>
            </a:r>
            <a:endParaRPr lang="ro-RO" sz="7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o-RO" sz="7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vi-VN" sz="7000" dirty="0" smtClean="0">
                <a:latin typeface="Times New Roman" pitchFamily="18" charset="0"/>
                <a:cs typeface="Times New Roman" pitchFamily="18" charset="0"/>
              </a:rPr>
              <a:t> În acest moment în multe școli și licee sunt instalate versiunile Windows 7 și Office 2010. De asemenea este disponbilă din această lună și poate fi descărcată oricând versiunea sistemului de operare Windows 8</a:t>
            </a:r>
            <a:endParaRPr lang="ro-RO" sz="7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vi-VN" sz="7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</TotalTime>
  <Words>385</Words>
  <Application>Microsoft Office PowerPoint</Application>
  <PresentationFormat>Expunere pe ecran (4:3)</PresentationFormat>
  <Paragraphs>49</Paragraphs>
  <Slides>10</Slides>
  <Notes>2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10</vt:i4>
      </vt:variant>
    </vt:vector>
  </HeadingPairs>
  <TitlesOfParts>
    <vt:vector size="11" baseType="lpstr">
      <vt:lpstr>Temă Office</vt:lpstr>
      <vt:lpstr>  „Educaţie pentru Societatea Informaţională ” </vt:lpstr>
      <vt:lpstr>Acord de colaborare    „Educaţie pentru Societatea Informaţională ” </vt:lpstr>
      <vt:lpstr>Acord de colaborare       „Educaţie pentru Societatea Informaţională ” </vt:lpstr>
      <vt:lpstr>Acord de colaborare   „Educaţie pentru Societatea Informaţională ” </vt:lpstr>
      <vt:lpstr>OUG 97/septembrie 2009 – proba D de evaluare a competențelor digitale</vt:lpstr>
      <vt:lpstr>OMECTS Nr. 5219/09.09.2010 </vt:lpstr>
      <vt:lpstr>Bacalaureat 2011</vt:lpstr>
      <vt:lpstr>Bacalaureat 2012 - Sesiunea iunie-iulie </vt:lpstr>
      <vt:lpstr>Noutăți tehnologice </vt:lpstr>
      <vt:lpstr>Noutăți tehnologice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OUG 97/sept. 2009 – proba de evaluare a competențelor digitale</dc:title>
  <dc:creator>Nusa</dc:creator>
  <cp:lastModifiedBy>Nusa</cp:lastModifiedBy>
  <cp:revision>23</cp:revision>
  <dcterms:created xsi:type="dcterms:W3CDTF">2012-08-31T17:28:22Z</dcterms:created>
  <dcterms:modified xsi:type="dcterms:W3CDTF">2012-08-31T20:32:44Z</dcterms:modified>
</cp:coreProperties>
</file>