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63" r:id="rId4"/>
    <p:sldId id="259" r:id="rId5"/>
    <p:sldId id="260" r:id="rId6"/>
    <p:sldId id="262" r:id="rId7"/>
    <p:sldId id="264" r:id="rId8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8DD0F-DA03-498D-80A4-8A411F7956C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49886-7D00-49AD-A2F1-E01B3C9C1A3B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D1EF8-E843-4BFB-88C9-6F58D100605C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30D10-688B-4004-9DA4-51BB95C81449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7DE53-F317-4D3D-B537-5D08F1C8844B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9A127-687F-40B5-9E61-1B920BEC486E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31972-34E6-48D6-B502-F43DDD5B141D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FDDD3-CF25-42CA-9E60-D79D57EFA15E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9AC727-2F11-4836-8828-CDFB76759083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CB03C-94E3-4816-9894-5D3FD24C72A5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5BD354D-623E-4697-8CFA-476C08309D62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0F366C-CF85-419F-BB7D-F373DBC325B5}" type="slidenum">
              <a:rPr lang="ro-RO" smtClean="0"/>
              <a:pPr/>
              <a:t>‹#›</a:t>
            </a:fld>
            <a:endParaRPr lang="ro-RO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0"/>
            <a:ext cx="8229600" cy="1752600"/>
          </a:xfrm>
        </p:spPr>
        <p:txBody>
          <a:bodyPr>
            <a:normAutofit fontScale="90000"/>
          </a:bodyPr>
          <a:lstStyle/>
          <a:p>
            <a:pPr algn="ctr"/>
            <a:r>
              <a:rPr lang="ro-RO" sz="4000" dirty="0" smtClean="0">
                <a:solidFill>
                  <a:schemeClr val="tx1"/>
                </a:solidFill>
              </a:rPr>
              <a:t/>
            </a:r>
            <a:br>
              <a:rPr lang="ro-RO" sz="4000" dirty="0" smtClean="0">
                <a:solidFill>
                  <a:schemeClr val="tx1"/>
                </a:solidFill>
              </a:rPr>
            </a:br>
            <a:r>
              <a:rPr lang="ro-RO" sz="4000" dirty="0" smtClean="0">
                <a:solidFill>
                  <a:schemeClr val="tx1"/>
                </a:solidFill>
              </a:rPr>
              <a:t/>
            </a:r>
            <a:br>
              <a:rPr lang="ro-RO" sz="4000" dirty="0" smtClean="0">
                <a:solidFill>
                  <a:schemeClr val="tx1"/>
                </a:solidFill>
              </a:rPr>
            </a:br>
            <a:r>
              <a:rPr lang="ro-RO" sz="4000" dirty="0" smtClean="0">
                <a:solidFill>
                  <a:schemeClr val="tx1"/>
                </a:solidFill>
              </a:rPr>
              <a:t/>
            </a:r>
            <a:br>
              <a:rPr lang="ro-RO" sz="4000" dirty="0" smtClean="0">
                <a:solidFill>
                  <a:schemeClr val="tx1"/>
                </a:solidFill>
              </a:rPr>
            </a:br>
            <a:r>
              <a:rPr lang="ro-RO" sz="4000" dirty="0" smtClean="0">
                <a:solidFill>
                  <a:schemeClr val="tx1"/>
                </a:solidFill>
              </a:rPr>
              <a:t/>
            </a:r>
            <a:br>
              <a:rPr lang="ro-RO" sz="4000" dirty="0" smtClean="0">
                <a:solidFill>
                  <a:schemeClr val="tx1"/>
                </a:solidFill>
              </a:rPr>
            </a:br>
            <a:r>
              <a:rPr lang="ro-RO" sz="4000" dirty="0" smtClean="0">
                <a:solidFill>
                  <a:schemeClr val="tx1"/>
                </a:solidFill>
              </a:rPr>
              <a:t/>
            </a:r>
            <a:br>
              <a:rPr lang="ro-RO" sz="4000" dirty="0" smtClean="0">
                <a:solidFill>
                  <a:schemeClr val="tx1"/>
                </a:solidFill>
              </a:rPr>
            </a:br>
            <a:r>
              <a:rPr lang="ro-RO" sz="4000" dirty="0" smtClean="0">
                <a:solidFill>
                  <a:schemeClr val="tx1"/>
                </a:solidFill>
              </a:rPr>
              <a:t/>
            </a:r>
            <a:br>
              <a:rPr lang="ro-RO" sz="4000" dirty="0" smtClean="0">
                <a:solidFill>
                  <a:schemeClr val="tx1"/>
                </a:solidFill>
              </a:rPr>
            </a:br>
            <a:r>
              <a:rPr lang="ro-RO" sz="4000" dirty="0" smtClean="0">
                <a:solidFill>
                  <a:schemeClr val="tx1"/>
                </a:solidFill>
              </a:rPr>
              <a:t/>
            </a:r>
            <a:br>
              <a:rPr lang="ro-RO" sz="4000" dirty="0" smtClean="0">
                <a:solidFill>
                  <a:schemeClr val="tx1"/>
                </a:solidFill>
              </a:rPr>
            </a:br>
            <a:r>
              <a:rPr lang="ro-RO" sz="4000" dirty="0" smtClean="0">
                <a:solidFill>
                  <a:schemeClr val="tx1"/>
                </a:solidFill>
              </a:rPr>
              <a:t/>
            </a:r>
            <a:br>
              <a:rPr lang="ro-RO" sz="4000" dirty="0" smtClean="0">
                <a:solidFill>
                  <a:schemeClr val="tx1"/>
                </a:solidFill>
              </a:rPr>
            </a:br>
            <a:r>
              <a:rPr lang="ro-RO" sz="4000" dirty="0" smtClean="0">
                <a:solidFill>
                  <a:schemeClr val="tx1"/>
                </a:solidFill>
              </a:rPr>
              <a:t/>
            </a:r>
            <a:br>
              <a:rPr lang="ro-RO" sz="4000" dirty="0" smtClean="0">
                <a:solidFill>
                  <a:schemeClr val="tx1"/>
                </a:solidFill>
              </a:rPr>
            </a:br>
            <a:r>
              <a:rPr lang="ro-RO" sz="3600" dirty="0" smtClean="0">
                <a:solidFill>
                  <a:schemeClr val="tx1"/>
                </a:solidFill>
              </a:rPr>
              <a:t> “Instruirea profesorilor de Informatică pe Tehnologia .Net”</a:t>
            </a:r>
            <a:br>
              <a:rPr lang="ro-RO" sz="3600" dirty="0" smtClean="0">
                <a:solidFill>
                  <a:schemeClr val="tx1"/>
                </a:solidFill>
              </a:rPr>
            </a:br>
            <a:r>
              <a:rPr lang="en-US" sz="3200" dirty="0" smtClean="0"/>
              <a:t> ID 87_62426 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ro-RO" sz="4000" dirty="0">
              <a:solidFill>
                <a:schemeClr val="tx1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382000" cy="4068763"/>
          </a:xfrm>
        </p:spPr>
        <p:txBody>
          <a:bodyPr/>
          <a:lstStyle/>
          <a:p>
            <a:endParaRPr lang="ro-RO" dirty="0" smtClean="0"/>
          </a:p>
          <a:p>
            <a:r>
              <a:rPr lang="ro-RO" dirty="0" smtClean="0"/>
              <a:t>Proiect strategic POS </a:t>
            </a:r>
            <a:r>
              <a:rPr lang="ro-RO" dirty="0"/>
              <a:t>DRU Axa Prioritară 1 – “Educaţia şi formarea profesională în sprijinul creşterii economice şi dezvoltării societăţii bazate pe cunoaştere</a:t>
            </a:r>
            <a:r>
              <a:rPr lang="ro-RO" dirty="0" smtClean="0"/>
              <a:t>”</a:t>
            </a:r>
          </a:p>
          <a:p>
            <a:pPr>
              <a:buNone/>
            </a:pPr>
            <a:endParaRPr lang="ro-RO" dirty="0"/>
          </a:p>
          <a:p>
            <a:r>
              <a:rPr lang="ro-RO" dirty="0"/>
              <a:t> DMI 3 – “Dezvoltarea resurselor umane din educaţie şi formare”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38200"/>
          </a:xfrm>
        </p:spPr>
        <p:txBody>
          <a:bodyPr/>
          <a:lstStyle/>
          <a:p>
            <a:pPr algn="ctr"/>
            <a:r>
              <a:rPr lang="ro-RO" dirty="0"/>
              <a:t>Obiective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3886200" cy="4525963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endParaRPr lang="ro-RO" sz="1400" dirty="0"/>
          </a:p>
          <a:p>
            <a:pPr algn="ctr">
              <a:lnSpc>
                <a:spcPct val="80000"/>
              </a:lnSpc>
              <a:buFontTx/>
              <a:buNone/>
            </a:pPr>
            <a:endParaRPr lang="ro-RO" sz="1400" dirty="0"/>
          </a:p>
          <a:p>
            <a:pPr algn="ctr">
              <a:lnSpc>
                <a:spcPct val="80000"/>
              </a:lnSpc>
              <a:buFontTx/>
              <a:buNone/>
            </a:pPr>
            <a:endParaRPr lang="ro-RO" sz="1400" b="1" dirty="0"/>
          </a:p>
          <a:p>
            <a:pPr algn="ctr">
              <a:lnSpc>
                <a:spcPct val="80000"/>
              </a:lnSpc>
              <a:buFontTx/>
              <a:buNone/>
            </a:pPr>
            <a:endParaRPr lang="ro-RO" sz="1400" b="1" dirty="0"/>
          </a:p>
          <a:p>
            <a:pPr algn="ctr">
              <a:lnSpc>
                <a:spcPct val="80000"/>
              </a:lnSpc>
              <a:buFontTx/>
              <a:buNone/>
            </a:pPr>
            <a:endParaRPr lang="ro-RO" sz="1400" b="1" dirty="0"/>
          </a:p>
          <a:p>
            <a:pPr algn="ctr">
              <a:lnSpc>
                <a:spcPct val="80000"/>
              </a:lnSpc>
              <a:buFontTx/>
              <a:buNone/>
            </a:pPr>
            <a:r>
              <a:rPr lang="ro-RO" sz="1600" b="1" dirty="0"/>
              <a:t>Obiectivul general</a:t>
            </a:r>
            <a:r>
              <a:rPr lang="ro-RO" sz="1600" dirty="0"/>
              <a:t> 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o-RO" sz="1600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o-RO" sz="1600" b="1" dirty="0"/>
              <a:t>Dezvoltarea competentelor de utilizare a aplicaţiilor de programare / IT moderne, pentru  1300 de profesori de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ro-RO" sz="1600" b="1" dirty="0"/>
              <a:t>       informatică, la nivel </a:t>
            </a:r>
            <a:r>
              <a:rPr lang="ro-RO" sz="1600" b="1" dirty="0" smtClean="0"/>
              <a:t>preuniversitar</a:t>
            </a:r>
            <a:endParaRPr lang="ro-RO" sz="1600" b="1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o-RO" sz="1600" b="1"/>
              <a:t>Obiective specifice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ro-RO" sz="1600" b="1"/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o-RO" sz="1400"/>
              <a:t> </a:t>
            </a:r>
            <a:r>
              <a:rPr lang="ro-RO" sz="1400" b="1"/>
              <a:t>Elaborarea unui program de formare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o-RO" sz="1400" b="1"/>
              <a:t>profesionala continuă pentru dezvoltarea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o-RO" sz="1400" b="1"/>
              <a:t>competentelor profesionale ale profesorilor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o-RO" sz="1400" b="1"/>
              <a:t> de informatică din sistemul preuniversitar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endParaRPr lang="ro-RO" sz="1400" b="1"/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o-RO" sz="1400" b="1"/>
              <a:t>Acreditarea CNFP a programului la nivel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o-RO" sz="1400" b="1"/>
              <a:t>naţional, in scopul certificării cursanţilor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endParaRPr lang="ro-RO" sz="1400" b="1"/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o-RO" sz="1400" b="1"/>
              <a:t>Instruirea profesorilor de informatică în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o-RO" sz="1400" b="1"/>
              <a:t>vederea dezvoltării competentelor de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o-RO" sz="1400" b="1"/>
              <a:t>specialitate şi metodice</a:t>
            </a:r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endParaRPr lang="ro-RO" sz="1400" b="1"/>
          </a:p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ro-RO" sz="1400" b="1"/>
              <a:t> Creşterea gradului de utilizare TIC in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o-RO" sz="1400" b="1"/>
              <a:t> procesul de formare prin îmbinarea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o-RO" sz="1400" b="1"/>
              <a:t> metodelor clasice de instruire cu metode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o-RO" sz="1400" b="1"/>
              <a:t>e – learning şi de comunicare virtuală</a:t>
            </a:r>
          </a:p>
          <a:p>
            <a:pPr>
              <a:lnSpc>
                <a:spcPct val="80000"/>
              </a:lnSpc>
            </a:pPr>
            <a:endParaRPr lang="ro-RO" sz="1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ro-RO" smtClean="0"/>
              <a:t>APLICANŢI</a:t>
            </a:r>
            <a:endParaRPr lang="ro-RO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35480"/>
            <a:ext cx="8458200" cy="4389120"/>
          </a:xfrm>
        </p:spPr>
        <p:txBody>
          <a:bodyPr/>
          <a:lstStyle/>
          <a:p>
            <a:endParaRPr lang="ro-RO" u="sng" dirty="0" smtClean="0"/>
          </a:p>
          <a:p>
            <a:r>
              <a:rPr lang="ro-RO" b="1" dirty="0" smtClean="0"/>
              <a:t>Universitatea </a:t>
            </a:r>
            <a:r>
              <a:rPr lang="ro-RO" b="1" dirty="0"/>
              <a:t>Politehnică Bucureşti</a:t>
            </a:r>
          </a:p>
          <a:p>
            <a:r>
              <a:rPr lang="ro-RO" dirty="0"/>
              <a:t>Ministerul </a:t>
            </a:r>
            <a:r>
              <a:rPr lang="ro-RO" dirty="0" smtClean="0"/>
              <a:t>Educaţiei, Cercetării, Tineretului şi Sportului</a:t>
            </a:r>
            <a:endParaRPr lang="ro-RO" dirty="0"/>
          </a:p>
          <a:p>
            <a:r>
              <a:rPr lang="ro-RO" dirty="0"/>
              <a:t>Universitatea </a:t>
            </a:r>
            <a:r>
              <a:rPr lang="ro-RO" b="1" dirty="0"/>
              <a:t>Cluj</a:t>
            </a:r>
          </a:p>
          <a:p>
            <a:r>
              <a:rPr lang="ro-RO" dirty="0"/>
              <a:t>Universitatea </a:t>
            </a:r>
            <a:r>
              <a:rPr lang="ro-RO" b="1" dirty="0"/>
              <a:t>Iaşi</a:t>
            </a:r>
          </a:p>
          <a:p>
            <a:r>
              <a:rPr lang="ro-RO" dirty="0"/>
              <a:t>Universitatea </a:t>
            </a:r>
            <a:r>
              <a:rPr lang="ro-RO" b="1" dirty="0"/>
              <a:t>Craiova</a:t>
            </a:r>
          </a:p>
          <a:p>
            <a:r>
              <a:rPr lang="ro-RO" dirty="0"/>
              <a:t>Universitatea </a:t>
            </a:r>
            <a:r>
              <a:rPr lang="ro-RO" b="1" dirty="0"/>
              <a:t>Petroşani</a:t>
            </a:r>
          </a:p>
          <a:p>
            <a:r>
              <a:rPr lang="ro-RO" dirty="0"/>
              <a:t>C.C.D </a:t>
            </a:r>
            <a:r>
              <a:rPr lang="ro-RO" b="1" dirty="0"/>
              <a:t>Bistriţa – Năsăud</a:t>
            </a:r>
          </a:p>
          <a:p>
            <a:endParaRPr lang="ro-RO" dirty="0"/>
          </a:p>
          <a:p>
            <a:endParaRPr lang="ro-RO" dirty="0"/>
          </a:p>
          <a:p>
            <a:endParaRPr lang="ro-RO" dirty="0"/>
          </a:p>
          <a:p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val="244569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pPr algn="ctr"/>
            <a:r>
              <a:rPr lang="ro-RO" dirty="0"/>
              <a:t>ACTIVITĂŢI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o-RO" dirty="0" smtClean="0"/>
          </a:p>
          <a:p>
            <a:pPr>
              <a:lnSpc>
                <a:spcPct val="90000"/>
              </a:lnSpc>
            </a:pPr>
            <a:r>
              <a:rPr lang="ro-RO" dirty="0" smtClean="0"/>
              <a:t>Dezvoltarea </a:t>
            </a:r>
            <a:r>
              <a:rPr lang="ro-RO" dirty="0"/>
              <a:t>şi acreditarea programului de formare profesionala continuă pentru grupul - ţintă </a:t>
            </a:r>
            <a:endParaRPr lang="ro-RO" dirty="0" smtClean="0"/>
          </a:p>
          <a:p>
            <a:pPr>
              <a:lnSpc>
                <a:spcPct val="90000"/>
              </a:lnSpc>
              <a:buNone/>
            </a:pPr>
            <a:endParaRPr lang="ro-RO" dirty="0"/>
          </a:p>
          <a:p>
            <a:pPr>
              <a:lnSpc>
                <a:spcPct val="90000"/>
              </a:lnSpc>
            </a:pPr>
            <a:r>
              <a:rPr lang="ro-RO" dirty="0"/>
              <a:t>Dezvoltarea site-ului proiectului si a aplicaţiei de studiu în mediul virtual, definitivare manual e </a:t>
            </a:r>
            <a:r>
              <a:rPr lang="ro-RO" dirty="0" smtClean="0"/>
              <a:t>– learning</a:t>
            </a:r>
          </a:p>
          <a:p>
            <a:pPr>
              <a:lnSpc>
                <a:spcPct val="90000"/>
              </a:lnSpc>
              <a:buNone/>
            </a:pPr>
            <a:endParaRPr lang="ro-RO" dirty="0"/>
          </a:p>
          <a:p>
            <a:pPr>
              <a:lnSpc>
                <a:spcPct val="90000"/>
              </a:lnSpc>
            </a:pPr>
            <a:r>
              <a:rPr lang="ro-RO" dirty="0"/>
              <a:t>Desfăşurarea programului de formare profesionala continuă pentru profesorii de informatică de </a:t>
            </a:r>
            <a:r>
              <a:rPr lang="ro-RO" dirty="0" smtClean="0"/>
              <a:t>liceu </a:t>
            </a: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/>
          <a:lstStyle/>
          <a:p>
            <a:pPr algn="ctr"/>
            <a:r>
              <a:rPr lang="ro-RO" dirty="0"/>
              <a:t>REZULTATE ANTICIPATE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ro-RO" dirty="0" smtClean="0"/>
          </a:p>
          <a:p>
            <a:r>
              <a:rPr lang="ro-RO" dirty="0" smtClean="0"/>
              <a:t>programul </a:t>
            </a:r>
            <a:r>
              <a:rPr lang="ro-RO" dirty="0"/>
              <a:t>acreditat pe un furnizor din sistemul universitar şi un furnizor din sistemul preuniversitar </a:t>
            </a:r>
            <a:endParaRPr lang="ro-RO" dirty="0" smtClean="0"/>
          </a:p>
          <a:p>
            <a:pPr>
              <a:buNone/>
            </a:pPr>
            <a:endParaRPr lang="ro-RO" dirty="0"/>
          </a:p>
          <a:p>
            <a:r>
              <a:rPr lang="ro-RO" dirty="0"/>
              <a:t>site-ul proiectului, aplicaţia de studiu în mediul virtual, manual de e </a:t>
            </a:r>
            <a:r>
              <a:rPr lang="ro-RO" dirty="0" smtClean="0"/>
              <a:t>– learning</a:t>
            </a:r>
          </a:p>
          <a:p>
            <a:pPr>
              <a:buNone/>
            </a:pPr>
            <a:endParaRPr lang="ro-RO" dirty="0"/>
          </a:p>
          <a:p>
            <a:r>
              <a:rPr lang="ro-RO" dirty="0"/>
              <a:t>1300 de profesori formaţi la nivel naţional/ 36 sesiuni /2 ani </a:t>
            </a:r>
            <a:endParaRPr lang="ro-RO" dirty="0" smtClean="0"/>
          </a:p>
          <a:p>
            <a:pPr>
              <a:buNone/>
            </a:pPr>
            <a:endParaRPr lang="ro-RO" dirty="0"/>
          </a:p>
          <a:p>
            <a:r>
              <a:rPr lang="ro-RO" dirty="0" smtClean="0"/>
              <a:t> </a:t>
            </a:r>
            <a:r>
              <a:rPr lang="ro-RO" dirty="0"/>
              <a:t>auxiliare curriculare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Rezultate-1.09.2012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Clr>
                <a:srgbClr val="0BD0D9"/>
              </a:buClr>
            </a:pPr>
            <a:r>
              <a:rPr lang="ro-RO" sz="2400" b="1" dirty="0">
                <a:solidFill>
                  <a:prstClr val="black"/>
                </a:solidFill>
              </a:rPr>
              <a:t>programul </a:t>
            </a:r>
            <a:r>
              <a:rPr lang="ro-RO" sz="2400" b="1" dirty="0" smtClean="0">
                <a:solidFill>
                  <a:prstClr val="black"/>
                </a:solidFill>
              </a:rPr>
              <a:t>de formare acreditat </a:t>
            </a:r>
            <a:r>
              <a:rPr lang="ro-RO" sz="2400" b="1" dirty="0">
                <a:solidFill>
                  <a:prstClr val="black"/>
                </a:solidFill>
              </a:rPr>
              <a:t>pe un furnizor din sistemul universitar şi un furnizor din sistemul preuniversitar </a:t>
            </a:r>
            <a:endParaRPr lang="en-US" sz="2400" b="1" dirty="0" smtClean="0">
              <a:solidFill>
                <a:prstClr val="black"/>
              </a:solidFill>
            </a:endParaRPr>
          </a:p>
          <a:p>
            <a:pPr lvl="1">
              <a:buClr>
                <a:srgbClr val="0BD0D9"/>
              </a:buClr>
            </a:pPr>
            <a:r>
              <a:rPr lang="ro-RO" sz="2000" dirty="0">
                <a:solidFill>
                  <a:prstClr val="black"/>
                </a:solidFill>
              </a:rPr>
              <a:t>Universitatea Politehnică </a:t>
            </a:r>
            <a:r>
              <a:rPr lang="ro-RO" sz="2000" dirty="0" smtClean="0">
                <a:solidFill>
                  <a:prstClr val="black"/>
                </a:solidFill>
              </a:rPr>
              <a:t>Bucureşti (</a:t>
            </a:r>
            <a:r>
              <a:rPr lang="ro-RO" sz="2000" dirty="0">
                <a:solidFill>
                  <a:prstClr val="black"/>
                </a:solidFill>
              </a:rPr>
              <a:t>locaţii</a:t>
            </a:r>
            <a:r>
              <a:rPr lang="ro-RO" sz="2000" dirty="0">
                <a:solidFill>
                  <a:prstClr val="black"/>
                </a:solidFill>
              </a:rPr>
              <a:t>: </a:t>
            </a:r>
            <a:r>
              <a:rPr lang="ro-RO" sz="2000" dirty="0">
                <a:solidFill>
                  <a:prstClr val="black"/>
                </a:solidFill>
              </a:rPr>
              <a:t>Craiova, Petroşani</a:t>
            </a:r>
            <a:r>
              <a:rPr lang="ro-RO" sz="2000" dirty="0">
                <a:solidFill>
                  <a:prstClr val="black"/>
                </a:solidFill>
              </a:rPr>
              <a:t>)</a:t>
            </a:r>
          </a:p>
          <a:p>
            <a:pPr lvl="1">
              <a:buClr>
                <a:srgbClr val="0BD0D9"/>
              </a:buClr>
            </a:pPr>
            <a:r>
              <a:rPr lang="ro-RO" sz="2000" dirty="0">
                <a:solidFill>
                  <a:prstClr val="black"/>
                </a:solidFill>
              </a:rPr>
              <a:t>C.C.D Bistriţa – </a:t>
            </a:r>
            <a:r>
              <a:rPr lang="ro-RO" sz="2000" dirty="0">
                <a:solidFill>
                  <a:prstClr val="black"/>
                </a:solidFill>
              </a:rPr>
              <a:t>Năsăud(locaţii: </a:t>
            </a:r>
            <a:r>
              <a:rPr lang="ro-RO" sz="2000" dirty="0">
                <a:solidFill>
                  <a:prstClr val="black"/>
                </a:solidFill>
              </a:rPr>
              <a:t>Cluj-Napoca, Iaşi</a:t>
            </a:r>
            <a:r>
              <a:rPr lang="ro-RO" sz="2000" dirty="0">
                <a:solidFill>
                  <a:prstClr val="black"/>
                </a:solidFill>
              </a:rPr>
              <a:t>)</a:t>
            </a:r>
            <a:endParaRPr lang="en-US" sz="2000" dirty="0">
              <a:solidFill>
                <a:prstClr val="black"/>
              </a:solidFill>
            </a:endParaRPr>
          </a:p>
          <a:p>
            <a:pPr lvl="0">
              <a:buClr>
                <a:srgbClr val="0BD0D9"/>
              </a:buClr>
            </a:pPr>
            <a:r>
              <a:rPr lang="ro-RO" b="1" dirty="0">
                <a:solidFill>
                  <a:prstClr val="black"/>
                </a:solidFill>
              </a:rPr>
              <a:t>u</a:t>
            </a:r>
            <a:r>
              <a:rPr lang="en-US" b="1" dirty="0" smtClean="0">
                <a:solidFill>
                  <a:prstClr val="black"/>
                </a:solidFill>
              </a:rPr>
              <a:t>n </a:t>
            </a:r>
            <a:r>
              <a:rPr lang="en-US" b="1" dirty="0" err="1" smtClean="0">
                <a:solidFill>
                  <a:prstClr val="black"/>
                </a:solidFill>
              </a:rPr>
              <a:t>stagiu</a:t>
            </a:r>
            <a:r>
              <a:rPr lang="en-US" b="1" dirty="0" smtClean="0">
                <a:solidFill>
                  <a:prstClr val="black"/>
                </a:solidFill>
              </a:rPr>
              <a:t> de </a:t>
            </a:r>
            <a:r>
              <a:rPr lang="en-US" b="1" dirty="0" err="1" smtClean="0">
                <a:solidFill>
                  <a:prstClr val="black"/>
                </a:solidFill>
              </a:rPr>
              <a:t>formare</a:t>
            </a:r>
            <a:r>
              <a:rPr lang="en-US" b="1" dirty="0" smtClean="0">
                <a:solidFill>
                  <a:prstClr val="black"/>
                </a:solidFill>
              </a:rPr>
              <a:t> </a:t>
            </a:r>
            <a:r>
              <a:rPr lang="ro-RO" b="1" dirty="0" smtClean="0">
                <a:solidFill>
                  <a:prstClr val="black"/>
                </a:solidFill>
              </a:rPr>
              <a:t>î</a:t>
            </a:r>
            <a:r>
              <a:rPr lang="en-US" b="1" dirty="0" err="1" smtClean="0">
                <a:solidFill>
                  <a:prstClr val="black"/>
                </a:solidFill>
              </a:rPr>
              <a:t>ncheiat</a:t>
            </a:r>
            <a:r>
              <a:rPr lang="ro-RO" b="1" dirty="0" smtClean="0">
                <a:solidFill>
                  <a:prstClr val="black"/>
                </a:solidFill>
              </a:rPr>
              <a:t> </a:t>
            </a:r>
          </a:p>
          <a:p>
            <a:pPr lvl="3">
              <a:buClr>
                <a:srgbClr val="0BD0D9"/>
              </a:buClr>
            </a:pPr>
            <a:r>
              <a:rPr lang="ro-RO" dirty="0" smtClean="0">
                <a:solidFill>
                  <a:prstClr val="black"/>
                </a:solidFill>
              </a:rPr>
              <a:t>aprilie-iulie 2012</a:t>
            </a:r>
          </a:p>
          <a:p>
            <a:pPr lvl="3">
              <a:buClr>
                <a:srgbClr val="0BD0D9"/>
              </a:buClr>
            </a:pPr>
            <a:r>
              <a:rPr lang="ro-RO" dirty="0" smtClean="0">
                <a:solidFill>
                  <a:prstClr val="black"/>
                </a:solidFill>
              </a:rPr>
              <a:t>8 grupe -120 c.d. </a:t>
            </a:r>
            <a:endParaRPr lang="ro-RO" dirty="0">
              <a:solidFill>
                <a:prstClr val="black"/>
              </a:solidFill>
            </a:endParaRPr>
          </a:p>
          <a:p>
            <a:pPr lvl="3">
              <a:buClr>
                <a:srgbClr val="0BD0D9"/>
              </a:buClr>
            </a:pPr>
            <a:r>
              <a:rPr lang="ro-RO" dirty="0" smtClean="0">
                <a:solidFill>
                  <a:prstClr val="black"/>
                </a:solidFill>
              </a:rPr>
              <a:t>Bucureşti, Cluj-Napoca, Iaşi(2), Craiova(2), Petroşani, Bistriţa</a:t>
            </a:r>
          </a:p>
          <a:p>
            <a:pPr lvl="3">
              <a:buClr>
                <a:srgbClr val="0BD0D9"/>
              </a:buClr>
            </a:pPr>
            <a:endParaRPr lang="ro-RO" b="1" dirty="0" smtClean="0">
              <a:solidFill>
                <a:prstClr val="black"/>
              </a:solidFill>
            </a:endParaRPr>
          </a:p>
          <a:p>
            <a:pPr lvl="3">
              <a:buClr>
                <a:srgbClr val="0BD0D9"/>
              </a:buClr>
            </a:pPr>
            <a:endParaRPr lang="ro-RO" b="1" dirty="0">
              <a:solidFill>
                <a:prstClr val="black"/>
              </a:solidFill>
            </a:endParaRPr>
          </a:p>
          <a:p>
            <a:pPr lvl="0">
              <a:buClr>
                <a:srgbClr val="0BD0D9"/>
              </a:buClr>
            </a:pPr>
            <a:endParaRPr lang="ro-RO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5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>Activităţi programate – 31.12.2012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o-RO" dirty="0" smtClean="0"/>
          </a:p>
          <a:p>
            <a:endParaRPr lang="ro-RO" dirty="0"/>
          </a:p>
          <a:p>
            <a:r>
              <a:rPr lang="ro-RO" dirty="0" smtClean="0"/>
              <a:t>Implicarea inspectorilor de specialitate în selecţia grupului ţintă</a:t>
            </a:r>
          </a:p>
          <a:p>
            <a:r>
              <a:rPr lang="ro-RO" dirty="0" smtClean="0"/>
              <a:t>Revizuirea suportului de curs</a:t>
            </a:r>
            <a:endParaRPr lang="en-US" dirty="0" smtClean="0"/>
          </a:p>
          <a:p>
            <a:r>
              <a:rPr lang="en-US" dirty="0" err="1" smtClean="0"/>
              <a:t>Realizarea</a:t>
            </a:r>
            <a:r>
              <a:rPr lang="en-US" dirty="0" smtClean="0"/>
              <a:t> </a:t>
            </a:r>
            <a:r>
              <a:rPr lang="en-US" dirty="0" err="1" smtClean="0"/>
              <a:t>grupelor</a:t>
            </a:r>
            <a:r>
              <a:rPr lang="en-US" dirty="0" smtClean="0"/>
              <a:t> </a:t>
            </a:r>
            <a:r>
              <a:rPr lang="en-US" dirty="0" err="1" smtClean="0"/>
              <a:t>mixte</a:t>
            </a:r>
            <a:r>
              <a:rPr lang="ro-RO" dirty="0" smtClean="0"/>
              <a:t> </a:t>
            </a:r>
            <a:r>
              <a:rPr lang="en-US" dirty="0" smtClean="0"/>
              <a:t>(</a:t>
            </a:r>
            <a:r>
              <a:rPr lang="en-US" dirty="0" err="1" smtClean="0"/>
              <a:t>cursan</a:t>
            </a:r>
            <a:r>
              <a:rPr lang="ro-RO" smtClean="0"/>
              <a:t>ţi din cel puţin 3 judeţe într-o grupă </a:t>
            </a:r>
            <a:r>
              <a:rPr lang="en-US" dirty="0" smtClean="0"/>
              <a:t>)</a:t>
            </a:r>
            <a:endParaRPr lang="ro-RO" dirty="0" smtClean="0"/>
          </a:p>
          <a:p>
            <a:r>
              <a:rPr lang="ro-RO" dirty="0" smtClean="0"/>
              <a:t>Sesiune completă de formare – 3 grupe</a:t>
            </a:r>
            <a:r>
              <a:rPr lang="en-US" dirty="0" smtClean="0"/>
              <a:t>/</a:t>
            </a:r>
            <a:r>
              <a:rPr lang="en-US" dirty="0" err="1" smtClean="0"/>
              <a:t>partener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19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107</TotalTime>
  <Words>349</Words>
  <Application>Microsoft Office PowerPoint</Application>
  <PresentationFormat>On-screen Show (4:3)</PresentationFormat>
  <Paragraphs>76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          “Instruirea profesorilor de Informatică pe Tehnologia .Net”  ID 87_62426  </vt:lpstr>
      <vt:lpstr>Obiective</vt:lpstr>
      <vt:lpstr>APLICANŢI</vt:lpstr>
      <vt:lpstr>ACTIVITĂŢI</vt:lpstr>
      <vt:lpstr>REZULTATE ANTICIPATE</vt:lpstr>
      <vt:lpstr>Rezultate-1.09.2012</vt:lpstr>
      <vt:lpstr>Activităţi programate – 31.12.2012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Nuşa Dumitriu-Lupan</dc:creator>
  <cp:lastModifiedBy>nusa.dumitriu</cp:lastModifiedBy>
  <cp:revision>10</cp:revision>
  <cp:lastPrinted>1601-01-01T00:00:00Z</cp:lastPrinted>
  <dcterms:created xsi:type="dcterms:W3CDTF">1601-01-01T00:00:00Z</dcterms:created>
  <dcterms:modified xsi:type="dcterms:W3CDTF">2012-09-03T14:08:55Z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