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">
  <p:sldMasterIdLst>
    <p:sldMasterId id="2147483648" r:id="rId2"/>
  </p:sldMasterIdLst>
  <p:notesMasterIdLst>
    <p:notesMasterId r:id="rId20"/>
  </p:notesMasterIdLst>
  <p:sldIdLst>
    <p:sldId id="274" r:id="rId3"/>
    <p:sldId id="256" r:id="rId4"/>
    <p:sldId id="273" r:id="rId5"/>
    <p:sldId id="277" r:id="rId6"/>
    <p:sldId id="276" r:id="rId7"/>
    <p:sldId id="278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</p:sldIdLst>
  <p:sldSz cx="9906000" cy="6858000" type="A4"/>
  <p:notesSz cx="6858000" cy="9144000"/>
  <p:defaultTextStyle>
    <a:defPPr>
      <a:defRPr lang="en-US"/>
    </a:defPPr>
    <a:lvl1pPr marL="0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6433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72866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9298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45731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82164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18597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55029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91462" algn="l" rtl="0" latinLnBrk="0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22" autoAdjust="0"/>
    <p:restoredTop sz="86386" autoAdjust="0"/>
  </p:normalViewPr>
  <p:slideViewPr>
    <p:cSldViewPr>
      <p:cViewPr>
        <p:scale>
          <a:sx n="80" d="100"/>
          <a:sy n="80" d="100"/>
        </p:scale>
        <p:origin x="-744" y="19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596203C1-616A-4651-A577-7BA09B384D13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07B8B279-4079-43B3-8013-D8D81AB870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6433" algn="l" rtl="0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2866" algn="l" rtl="0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9298" algn="l" rtl="0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5731" algn="l" rtl="0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2164" algn="l" rtl="0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8597" algn="l" rtl="0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5029" algn="l" rtl="0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1462" algn="l" rtl="0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B8B279-4079-43B3-8013-D8D81AB870A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46715" y="6060479"/>
            <a:ext cx="9212580" cy="457200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330201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453481" y="434163"/>
            <a:ext cx="8999043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2">
                  <a:shade val="48000"/>
                  <a:satMod val="150000"/>
                </a:schemeClr>
              </a:gs>
              <a:gs pos="55000">
                <a:schemeClr val="bg2">
                  <a:shade val="20000"/>
                  <a:satMod val="100000"/>
                </a:schemeClr>
              </a:gs>
              <a:gs pos="100000">
                <a:schemeClr val="bg2">
                  <a:shade val="5000"/>
                  <a:satMod val="100000"/>
                </a:schemeClr>
              </a:gs>
            </a:gsLst>
            <a:path path="circle">
              <a:fillToRect l="100000" t="40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82574" y="1855376"/>
            <a:ext cx="8420100" cy="1828800"/>
          </a:xfrm>
        </p:spPr>
        <p:txBody>
          <a:bodyPr lIns="53643" rIns="53643" bIns="53643"/>
          <a:lstStyle>
            <a:lvl1pPr algn="r">
              <a:defRPr sz="53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5000" dist="13000" dir="54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82574" y="3685032"/>
            <a:ext cx="8420100" cy="914400"/>
          </a:xfrm>
        </p:spPr>
        <p:txBody>
          <a:bodyPr lIns="214573" tIns="0"/>
          <a:lstStyle>
            <a:lvl1pPr marL="42915" indent="0" algn="r">
              <a:spcBef>
                <a:spcPts val="0"/>
              </a:spcBef>
              <a:buNone/>
              <a:defRPr sz="2300">
                <a:solidFill>
                  <a:schemeClr val="bg2">
                    <a:shade val="25000"/>
                  </a:schemeClr>
                </a:solidFill>
              </a:defRPr>
            </a:lvl1pPr>
            <a:lvl2pPr marL="536433" indent="0" algn="ctr">
              <a:buNone/>
            </a:lvl2pPr>
            <a:lvl3pPr marL="1072866" indent="0" algn="ctr">
              <a:buNone/>
            </a:lvl3pPr>
            <a:lvl4pPr marL="1609298" indent="0" algn="ctr">
              <a:buNone/>
            </a:lvl4pPr>
            <a:lvl5pPr marL="2145731" indent="0" algn="ctr">
              <a:buNone/>
            </a:lvl5pPr>
            <a:lvl6pPr marL="2682164" indent="0" algn="ctr">
              <a:buNone/>
            </a:lvl6pPr>
            <a:lvl7pPr marL="3218597" indent="0" algn="ctr">
              <a:buNone/>
            </a:lvl7pPr>
            <a:lvl8pPr marL="3755029" indent="0" algn="ctr">
              <a:buNone/>
            </a:lvl8pPr>
            <a:lvl9pPr marL="4291462" indent="0" algn="ctr">
              <a:buNone/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EFA78-DE0E-433D-8CFA-D9FBF0D95DCD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13AF2-DCC4-4842-96BC-1B9869901C3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Imagine 11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850" y="0"/>
            <a:ext cx="50217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ine 12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5200" y="0"/>
            <a:ext cx="5984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Imagine 15"/>
          <p:cNvPicPr/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2915" y="0"/>
            <a:ext cx="55308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ine 16"/>
          <p:cNvPicPr/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9250" y="0"/>
            <a:ext cx="41962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ine 17"/>
          <p:cNvPicPr/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28850" y="0"/>
            <a:ext cx="41962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ine 20"/>
          <p:cNvPicPr/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350" y="0"/>
            <a:ext cx="557213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22" name="Footer Placeholder 4"/>
          <p:cNvSpPr txBox="1">
            <a:spLocks/>
          </p:cNvSpPr>
          <p:nvPr userDrawn="1"/>
        </p:nvSpPr>
        <p:spPr>
          <a:xfrm>
            <a:off x="4705350" y="0"/>
            <a:ext cx="2476500" cy="365125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ctr"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10728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o-RO" sz="13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Investeşte în oameni</a:t>
            </a:r>
            <a:endParaRPr kumimoji="0" lang="en-US" sz="13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830" y="4992624"/>
            <a:ext cx="8865870" cy="1051560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830" y="530352"/>
            <a:ext cx="8865870" cy="4187952"/>
          </a:xfrm>
        </p:spPr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7F9C6-20A9-45D8-B666-D95AD1AA535F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05350" y="0"/>
            <a:ext cx="2476500" cy="365125"/>
          </a:xfrm>
        </p:spPr>
        <p:txBody>
          <a:bodyPr/>
          <a:lstStyle>
            <a:lvl1pPr algn="ctr">
              <a:defRPr sz="13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ro-RO" smtClean="0"/>
              <a:t>Investeşte în oameni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Imagine 6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850" y="0"/>
            <a:ext cx="50217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ine 7"/>
          <p:cNvPicPr/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5200" y="0"/>
            <a:ext cx="5984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ine 8"/>
          <p:cNvPicPr/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2915" y="0"/>
            <a:ext cx="55308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ine 9"/>
          <p:cNvPicPr/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89250" y="0"/>
            <a:ext cx="41962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Imagine 10"/>
          <p:cNvPicPr/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28850" y="0"/>
            <a:ext cx="419629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Imagine 11"/>
          <p:cNvPicPr/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350" y="0"/>
            <a:ext cx="557213" cy="4318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346715" y="6060479"/>
            <a:ext cx="9212580" cy="457200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330201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53481" y="434164"/>
            <a:ext cx="8999043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2">
                  <a:shade val="48000"/>
                  <a:satMod val="150000"/>
                </a:schemeClr>
              </a:gs>
              <a:gs pos="55000">
                <a:schemeClr val="bg2">
                  <a:shade val="20000"/>
                  <a:satMod val="100000"/>
                </a:schemeClr>
              </a:gs>
              <a:gs pos="100000">
                <a:schemeClr val="bg2">
                  <a:shade val="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373" y="4928616"/>
            <a:ext cx="8865870" cy="676656"/>
          </a:xfrm>
        </p:spPr>
        <p:txBody>
          <a:bodyPr lIns="107287" bIns="0" anchor="b"/>
          <a:lstStyle>
            <a:lvl1pPr algn="l">
              <a:buNone/>
              <a:defRPr sz="42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373" y="5610416"/>
            <a:ext cx="8865870" cy="420624"/>
          </a:xfrm>
        </p:spPr>
        <p:txBody>
          <a:bodyPr lIns="139473" tIns="0" anchor="t"/>
          <a:lstStyle>
            <a:lvl1pPr marR="42915" algn="l">
              <a:spcAft>
                <a:spcPts val="0"/>
              </a:spcAft>
              <a:buNone/>
              <a:defRPr sz="21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EB45F-50E8-4AF1-920B-265FC35EA31A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7215" y="530352"/>
            <a:ext cx="4259580" cy="4389120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1640" y="530352"/>
            <a:ext cx="4259580" cy="4389120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9D76A-2E51-4D2B-9AFF-70F7EB3C2C68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830" y="4990624"/>
            <a:ext cx="886587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826" y="579437"/>
            <a:ext cx="4259580" cy="639763"/>
          </a:xfrm>
        </p:spPr>
        <p:txBody>
          <a:bodyPr lIns="171658"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9850" y="579437"/>
            <a:ext cx="4259580" cy="639763"/>
          </a:xfrm>
        </p:spPr>
        <p:txBody>
          <a:bodyPr lIns="160930"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  <a:lvl2pPr>
              <a:buNone/>
              <a:defRPr sz="2300" b="1"/>
            </a:lvl2pPr>
            <a:lvl3pPr>
              <a:buNone/>
              <a:defRPr sz="2100" b="1"/>
            </a:lvl3pPr>
            <a:lvl4pPr>
              <a:buNone/>
              <a:defRPr sz="1900" b="1"/>
            </a:lvl4pPr>
            <a:lvl5pPr>
              <a:buNone/>
              <a:defRPr sz="1900" b="1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57826" y="1371600"/>
            <a:ext cx="4259580" cy="3566160"/>
          </a:xfrm>
        </p:spPr>
        <p:txBody>
          <a:bodyPr anchor="t"/>
          <a:lstStyle>
            <a:lvl1pPr algn="l">
              <a:defRPr sz="2800"/>
            </a:lvl1pPr>
            <a:lvl2pPr algn="l">
              <a:defRPr sz="2300"/>
            </a:lvl2pPr>
            <a:lvl3pPr algn="l">
              <a:defRPr sz="2100"/>
            </a:lvl3pPr>
            <a:lvl4pPr algn="l">
              <a:defRPr sz="1900"/>
            </a:lvl4pPr>
            <a:lvl5pPr algn="l">
              <a:defRPr sz="19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9850" y="1371600"/>
            <a:ext cx="4259580" cy="3566160"/>
          </a:xfrm>
        </p:spPr>
        <p:txBody>
          <a:bodyPr anchor="t"/>
          <a:lstStyle>
            <a:lvl1pPr algn="l">
              <a:defRPr sz="2800"/>
            </a:lvl1pPr>
            <a:lvl2pPr algn="l">
              <a:defRPr sz="2300"/>
            </a:lvl2pPr>
            <a:lvl3pPr algn="l">
              <a:defRPr sz="2100"/>
            </a:lvl3pPr>
            <a:lvl4pPr algn="l">
              <a:defRPr sz="1900"/>
            </a:lvl4pPr>
            <a:lvl5pPr algn="l">
              <a:defRPr sz="19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85F57-6490-4460-90DC-FC5EE5C36A66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B2161-9FCA-498A-A51E-7B90071250E8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46715" y="6060479"/>
            <a:ext cx="9212580" cy="457200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30201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95AF-258B-4502-92DF-E211AA281B41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0349" y="533400"/>
            <a:ext cx="3219450" cy="914400"/>
          </a:xfrm>
        </p:spPr>
        <p:txBody>
          <a:bodyPr anchor="b"/>
          <a:lstStyle>
            <a:lvl1pPr algn="l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00418" y="1447800"/>
            <a:ext cx="3219450" cy="4389120"/>
          </a:xfrm>
        </p:spPr>
        <p:txBody>
          <a:bodyPr lIns="107287"/>
          <a:lstStyle>
            <a:lvl1pPr marL="21457" marR="21457" indent="0"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400"/>
            </a:lvl2pPr>
            <a:lvl3pPr>
              <a:buNone/>
              <a:defRPr sz="1200"/>
            </a:lvl3pPr>
            <a:lvl4pPr>
              <a:buNone/>
              <a:defRPr sz="1100"/>
            </a:lvl4pPr>
            <a:lvl5pPr>
              <a:buNone/>
              <a:defRPr sz="11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7850" y="1447800"/>
            <a:ext cx="5349240" cy="4389120"/>
          </a:xfrm>
        </p:spPr>
        <p:txBody>
          <a:bodyPr/>
          <a:lstStyle>
            <a:lvl1pPr>
              <a:defRPr sz="3300">
                <a:solidFill>
                  <a:srgbClr val="FFFFFF"/>
                </a:solidFill>
              </a:defRPr>
            </a:lvl1pPr>
            <a:lvl2pPr>
              <a:defRPr sz="3100">
                <a:solidFill>
                  <a:srgbClr val="FFFFFF"/>
                </a:solidFill>
              </a:defRPr>
            </a:lvl2pPr>
            <a:lvl3pPr>
              <a:defRPr sz="2800">
                <a:solidFill>
                  <a:srgbClr val="FFFFFF"/>
                </a:solidFill>
              </a:defRPr>
            </a:lvl3pPr>
            <a:lvl4pPr>
              <a:defRPr sz="2300">
                <a:solidFill>
                  <a:srgbClr val="FFFFFF"/>
                </a:solidFill>
              </a:defRPr>
            </a:lvl4pPr>
            <a:lvl5pPr>
              <a:defRPr sz="2300">
                <a:solidFill>
                  <a:srgbClr val="FFFFFF"/>
                </a:solidFill>
              </a:defRPr>
            </a:lvl5pPr>
            <a:lvl6pPr>
              <a:buNone/>
              <a:defRPr/>
            </a:lvl6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FFA21-88D5-4090-AE34-A717F3009131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46715" y="6060479"/>
            <a:ext cx="9212580" cy="457200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330201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934202" y="434164"/>
            <a:ext cx="2518322" cy="4341329"/>
          </a:xfrm>
          <a:prstGeom prst="roundRect">
            <a:avLst>
              <a:gd name="adj" fmla="val 2127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012056"/>
            <a:ext cx="8915400" cy="1051560"/>
          </a:xfrm>
        </p:spPr>
        <p:txBody>
          <a:bodyPr anchor="t"/>
          <a:lstStyle>
            <a:lvl1pPr algn="l">
              <a:buNone/>
              <a:defRPr sz="42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01271" y="533400"/>
            <a:ext cx="2426970" cy="4211480"/>
          </a:xfrm>
        </p:spPr>
        <p:txBody>
          <a:bodyPr lIns="107287"/>
          <a:lstStyle>
            <a:lvl1pPr marL="53643" indent="0" algn="l">
              <a:spcBef>
                <a:spcPts val="0"/>
              </a:spcBef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654AA-2757-4A51-86CD-6D20456BDD0A}" type="datetime1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9E71F-78A0-4868-970E-5692D76DEC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6603" y="435768"/>
            <a:ext cx="6488430" cy="4343400"/>
          </a:xfrm>
          <a:prstGeom prst="rect">
            <a:avLst/>
          </a:prstGeom>
          <a:solidFill>
            <a:schemeClr val="bg2">
              <a:shade val="10000"/>
            </a:schemeClr>
          </a:solidFill>
        </p:spPr>
        <p:txBody>
          <a:bodyPr/>
          <a:lstStyle>
            <a:lvl1pPr>
              <a:buNone/>
              <a:defRPr sz="3800"/>
            </a:lvl1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945637" y="386861"/>
            <a:ext cx="39624" cy="4443984"/>
          </a:xfrm>
          <a:prstGeom prst="rect">
            <a:avLst/>
          </a:prstGeom>
          <a:solidFill>
            <a:srgbClr val="FFFFFF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marL="32186" algn="l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346715" y="6060479"/>
            <a:ext cx="9212580" cy="457200"/>
          </a:xfrm>
          <a:prstGeom prst="roundRect">
            <a:avLst>
              <a:gd name="adj" fmla="val 33334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>
            <a:outerShdw blurRad="76200" dist="50800" dir="5400000" algn="tl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30201" y="329185"/>
            <a:ext cx="9243060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8500" cap="rnd" cmpd="sng" algn="ctr">
            <a:solidFill>
              <a:srgbClr val="302F2C">
                <a:tint val="100000"/>
                <a:satMod val="120000"/>
                <a:alpha val="37000"/>
              </a:srgb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453481" y="434163"/>
            <a:ext cx="8999043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2">
                  <a:shade val="48000"/>
                  <a:satMod val="150000"/>
                </a:schemeClr>
              </a:gs>
              <a:gs pos="55000">
                <a:schemeClr val="bg2">
                  <a:shade val="20000"/>
                  <a:satMod val="100000"/>
                </a:schemeClr>
              </a:gs>
              <a:gs pos="100000">
                <a:schemeClr val="bg2">
                  <a:shade val="5000"/>
                  <a:satMod val="100000"/>
                </a:schemeClr>
              </a:gs>
            </a:gsLst>
            <a:path path="circle">
              <a:fillToRect l="100000" t="350000" r="100000" b="100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7287" tIns="53643" rIns="107287" bIns="53643" anchor="ctr"/>
          <a:lstStyle/>
          <a:p>
            <a:pPr algn="ctr"/>
            <a:endParaRPr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44830" y="4992624"/>
            <a:ext cx="8865870" cy="1051560"/>
          </a:xfrm>
          <a:prstGeom prst="rect">
            <a:avLst/>
          </a:prstGeom>
        </p:spPr>
        <p:txBody>
          <a:bodyPr vert="horz" lIns="107287" tIns="53643" rIns="107287" bIns="53643" anchor="b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44830" y="530352"/>
            <a:ext cx="8865870" cy="4187952"/>
          </a:xfrm>
          <a:prstGeom prst="rect">
            <a:avLst/>
          </a:prstGeom>
        </p:spPr>
        <p:txBody>
          <a:bodyPr vert="horz" lIns="214573" tIns="107287" rIns="107287" bIns="53643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4091022" y="6111876"/>
            <a:ext cx="2476500" cy="365125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r">
              <a:defRPr sz="12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 algn="r"/>
            <a:fld id="{1BC102A9-C1B1-4354-89E4-F43472216A4F}" type="datetime1">
              <a:rPr lang="en-US" smtClean="0"/>
              <a:pPr algn="r"/>
              <a:t>4/25/2012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567522" y="6111876"/>
            <a:ext cx="2476500" cy="365125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l">
              <a:defRPr sz="12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 algn="l"/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9044022" y="6111876"/>
            <a:ext cx="495300" cy="365125"/>
          </a:xfrm>
          <a:prstGeom prst="rect">
            <a:avLst/>
          </a:prstGeom>
        </p:spPr>
        <p:txBody>
          <a:bodyPr vert="horz" lIns="107287" tIns="53643" rIns="107287" bIns="53643" anchor="b"/>
          <a:lstStyle>
            <a:lvl1pPr algn="r">
              <a:defRPr sz="12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fld id="{E7F13AF2-DCC4-4842-96BC-1B9869901C37}" type="slidenum">
              <a:rPr lang="en-US" sz="1200" smtClean="0">
                <a:solidFill>
                  <a:schemeClr val="bg2">
                    <a:shade val="50000"/>
                  </a:schemeClr>
                </a:solidFill>
              </a:rPr>
              <a:pPr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sz="4200" b="1" kern="1200">
          <a:solidFill>
            <a:schemeClr val="accent1">
              <a:tint val="88000"/>
              <a:satMod val="150000"/>
            </a:schemeClr>
          </a:solidFill>
          <a:effectLst>
            <a:outerShdw blurRad="12700" dist="12700" dir="54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11131" indent="-311131" algn="l" rtl="0" eaLnBrk="1" latinLnBrk="0" hangingPunct="1">
        <a:spcBef>
          <a:spcPts val="293"/>
        </a:spcBef>
        <a:buClr>
          <a:schemeClr val="accent1"/>
        </a:buClr>
        <a:buSzPct val="80000"/>
        <a:buFont typeface="Wingdings 2"/>
        <a:buChar char=""/>
        <a:defRPr sz="3300" kern="1200">
          <a:solidFill>
            <a:srgbClr val="FFFFFF"/>
          </a:solidFill>
          <a:effectLst/>
          <a:latin typeface="+mn-lt"/>
          <a:ea typeface="+mn-ea"/>
          <a:cs typeface="+mn-cs"/>
        </a:defRPr>
      </a:lvl1pPr>
      <a:lvl2pPr marL="643719" indent="-236030" algn="l" rtl="0" eaLnBrk="1" latinLnBrk="0" hangingPunct="1">
        <a:spcBef>
          <a:spcPts val="293"/>
        </a:spcBef>
        <a:buClr>
          <a:schemeClr val="accent1"/>
        </a:buClr>
        <a:buSzPct val="100000"/>
        <a:buFont typeface="Verdana"/>
        <a:buChar char="◦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922664" indent="-214573" algn="l" rtl="0" eaLnBrk="1" latinLnBrk="0" hangingPunct="1">
        <a:spcBef>
          <a:spcPts val="293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sz="2600" kern="1200">
          <a:solidFill>
            <a:srgbClr val="FFFFFF"/>
          </a:solidFill>
          <a:latin typeface="+mn-lt"/>
          <a:ea typeface="+mn-ea"/>
          <a:cs typeface="+mn-cs"/>
        </a:defRPr>
      </a:lvl3pPr>
      <a:lvl4pPr marL="1201609" indent="-214573" algn="l" rtl="0" eaLnBrk="1" latinLnBrk="0" hangingPunct="1">
        <a:spcBef>
          <a:spcPts val="27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sz="2200" kern="1200">
          <a:solidFill>
            <a:srgbClr val="FFFFFF"/>
          </a:solidFill>
          <a:latin typeface="+mn-lt"/>
          <a:ea typeface="+mn-ea"/>
          <a:cs typeface="+mn-cs"/>
        </a:defRPr>
      </a:lvl4pPr>
      <a:lvl5pPr marL="1502012" indent="-214573" algn="l" rtl="0" eaLnBrk="1" latinLnBrk="0" hangingPunct="1">
        <a:spcBef>
          <a:spcPts val="293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2100" kern="1200">
          <a:solidFill>
            <a:srgbClr val="FFFFFF"/>
          </a:solidFill>
          <a:latin typeface="+mn-lt"/>
          <a:ea typeface="+mn-ea"/>
          <a:cs typeface="+mn-cs"/>
        </a:defRPr>
      </a:lvl5pPr>
      <a:lvl6pPr marL="1748771" indent="-214573" algn="l" rtl="0" eaLnBrk="1" latinLnBrk="0" hangingPunct="1">
        <a:spcBef>
          <a:spcPts val="293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2000" kern="1200" baseline="0">
          <a:solidFill>
            <a:srgbClr val="FFFFFF"/>
          </a:solidFill>
          <a:latin typeface="+mn-lt"/>
          <a:ea typeface="+mn-ea"/>
          <a:cs typeface="+mn-cs"/>
        </a:defRPr>
      </a:lvl6pPr>
      <a:lvl7pPr marL="1995530" indent="-214573" algn="l" rtl="0" eaLnBrk="1" latinLnBrk="0" hangingPunct="1">
        <a:spcBef>
          <a:spcPts val="299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800" kern="1200">
          <a:solidFill>
            <a:srgbClr val="FFFFFF"/>
          </a:solidFill>
          <a:latin typeface="+mn-lt"/>
          <a:ea typeface="+mn-ea"/>
          <a:cs typeface="+mn-cs"/>
        </a:defRPr>
      </a:lvl7pPr>
      <a:lvl8pPr marL="2253018" indent="-214573" algn="l" rtl="0" eaLnBrk="1" latinLnBrk="0" hangingPunct="1">
        <a:spcBef>
          <a:spcPts val="302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sz="1800" kern="1200" baseline="0">
          <a:solidFill>
            <a:srgbClr val="FFFFFF"/>
          </a:solidFill>
          <a:latin typeface="+mn-lt"/>
          <a:ea typeface="+mn-ea"/>
          <a:cs typeface="+mn-cs"/>
        </a:defRPr>
      </a:lvl8pPr>
      <a:lvl9pPr marL="2521234" indent="-214573" algn="l" rtl="0" eaLnBrk="1" latinLnBrk="0" hangingPunct="1">
        <a:spcBef>
          <a:spcPts val="299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sz="1800" kern="12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36433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072866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9298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145731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682164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3218597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755029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4291462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6320" y="483184"/>
            <a:ext cx="6074680" cy="538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762000"/>
            <a:ext cx="8104187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295400"/>
            <a:ext cx="7554913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371600"/>
            <a:ext cx="7566025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143000"/>
            <a:ext cx="775017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609600"/>
            <a:ext cx="7954963" cy="496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066800"/>
            <a:ext cx="7737475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371600"/>
            <a:ext cx="79787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819400"/>
            <a:ext cx="7954963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7803" y="685800"/>
            <a:ext cx="5650797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742950" y="1752600"/>
            <a:ext cx="84201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noProof="0" smtClean="0"/>
              <a:t>Tehnologia </a:t>
            </a:r>
            <a:r>
              <a:rPr lang="ro-RO" noProof="0" smtClean="0"/>
              <a:t>i</a:t>
            </a:r>
            <a:r>
              <a:rPr lang="en-US" noProof="0" smtClean="0"/>
              <a:t>nforma</a:t>
            </a:r>
            <a:r>
              <a:rPr lang="ro-RO" noProof="0" smtClean="0"/>
              <a:t>ţiei şi a comunicaţiilor</a:t>
            </a:r>
            <a:br>
              <a:rPr lang="ro-RO" noProof="0" smtClean="0"/>
            </a:br>
            <a:r>
              <a:rPr lang="en-US" noProof="0" smtClean="0"/>
              <a:t>Indrumar</a:t>
            </a:r>
            <a:endParaRPr lang="ro-RO" noProof="0" dirty="0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o-RO" sz="48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5000" dist="130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Clasa a V-a</a:t>
            </a:r>
            <a:endParaRPr lang="ro-RO" sz="4800" b="1"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15000" dist="13000" dir="54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4337" name="Text Box 547"/>
          <p:cNvSpPr txBox="1">
            <a:spLocks noChangeArrowheads="1"/>
          </p:cNvSpPr>
          <p:nvPr/>
        </p:nvSpPr>
        <p:spPr bwMode="auto">
          <a:xfrm>
            <a:off x="457200" y="4876800"/>
            <a:ext cx="906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Titlu program „Programul Operaţional Sectorial pentru Dezvoltarea Resurselor Umane 2007 – 2013”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					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Axa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prioritară</a:t>
            </a:r>
            <a:r>
              <a:rPr kumimoji="0" lang="ro-RO" sz="14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1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. „Educaţie şi formare profesională în sprijinul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creşterii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economice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şi dezvoltării societăţii bazată pe cunoaştere”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Titlu </a:t>
            </a:r>
            <a:r>
              <a:rPr kumimoji="0" lang="ro-RO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proiect:  „Competenţe cheie TIC în Curriculum Şcolar” 		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o-RO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45174" y="4992688"/>
            <a:ext cx="8865526" cy="1050925"/>
          </a:xfrm>
        </p:spPr>
        <p:txBody>
          <a:bodyPr/>
          <a:lstStyle/>
          <a:p>
            <a:r>
              <a:rPr lang="ro-RO" noProof="0" smtClean="0"/>
              <a:t>Competenţe generale</a:t>
            </a:r>
            <a:endParaRPr lang="ro-RO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45174" y="530226"/>
            <a:ext cx="8865526" cy="442277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o-RO" smtClean="0"/>
              <a:t>Identificarea </a:t>
            </a:r>
            <a:r>
              <a:rPr lang="ro-RO" smtClean="0"/>
              <a:t>elementelor specifice sistemelor informatice </a:t>
            </a:r>
          </a:p>
          <a:p>
            <a:pPr marL="514350" indent="-514350">
              <a:buFont typeface="+mj-lt"/>
              <a:buAutoNum type="arabicPeriod"/>
            </a:pPr>
            <a:r>
              <a:rPr lang="nn-NO" smtClean="0"/>
              <a:t>Prelucrarea </a:t>
            </a:r>
            <a:r>
              <a:rPr lang="nn-NO" smtClean="0"/>
              <a:t>informaţiei în format digital </a:t>
            </a:r>
          </a:p>
          <a:p>
            <a:pPr marL="514350" indent="-514350">
              <a:buFont typeface="+mj-lt"/>
              <a:buAutoNum type="arabicPeriod"/>
            </a:pPr>
            <a:r>
              <a:rPr lang="it-IT" smtClean="0"/>
              <a:t>Elaborarea </a:t>
            </a:r>
            <a:r>
              <a:rPr lang="it-IT" smtClean="0"/>
              <a:t>de produse informatice care să dezvolte spiritul inventiv şi creativitatea </a:t>
            </a:r>
          </a:p>
          <a:p>
            <a:pPr>
              <a:buNone/>
            </a:pPr>
            <a:r>
              <a:rPr lang="ro-RO" smtClean="0"/>
              <a:t>	</a:t>
            </a:r>
          </a:p>
          <a:p>
            <a:pPr>
              <a:buNone/>
            </a:pPr>
            <a:endParaRPr lang="ro-RO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45174" y="4992688"/>
            <a:ext cx="8865526" cy="1050925"/>
          </a:xfrm>
        </p:spPr>
        <p:txBody>
          <a:bodyPr/>
          <a:lstStyle/>
          <a:p>
            <a:r>
              <a:rPr lang="ro-RO" noProof="0" smtClean="0"/>
              <a:t>Competenţe specifice</a:t>
            </a:r>
            <a:endParaRPr lang="ro-RO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45174" y="530227"/>
            <a:ext cx="8865526" cy="25177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z="1300" smtClean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762000" y="685800"/>
            <a:ext cx="8865526" cy="4422773"/>
          </a:xfrm>
          <a:prstGeom prst="rect">
            <a:avLst/>
          </a:prstGeom>
        </p:spPr>
        <p:txBody>
          <a:bodyPr vert="horz" lIns="214573" tIns="107287" rIns="107287" bIns="53643">
            <a:normAutofit fontScale="250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+mj-lt"/>
              <a:buAutoNum type="arabicPeriod"/>
              <a:tabLst/>
              <a:defRPr/>
            </a:pPr>
            <a:r>
              <a:rPr lang="ro-RO" sz="62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Identificarea elementelor specifice sistemelor </a:t>
            </a:r>
            <a:r>
              <a:rPr lang="ro-RO" sz="62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informatice </a:t>
            </a:r>
            <a:endParaRPr lang="ro-RO" sz="6200" b="1" smtClean="0"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12700" dist="12700" dir="54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endParaRPr lang="ro-RO" sz="3000" b="1" smtClean="0">
              <a:solidFill>
                <a:schemeClr val="accent1">
                  <a:tint val="88000"/>
                  <a:satMod val="150000"/>
                </a:schemeClr>
              </a:solidFill>
              <a:effectLst>
                <a:outerShdw blurRad="12700" dist="12700" dir="54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1800" smtClean="0">
                <a:solidFill>
                  <a:schemeClr val="bg1"/>
                </a:solidFill>
              </a:rPr>
              <a:t>  </a:t>
            </a:r>
            <a:r>
              <a:rPr lang="pt-BR" sz="6400" smtClean="0">
                <a:solidFill>
                  <a:schemeClr val="bg1"/>
                </a:solidFill>
              </a:rPr>
              <a:t>Cunoaşterea </a:t>
            </a:r>
            <a:r>
              <a:rPr lang="pt-BR" sz="6400" smtClean="0">
                <a:solidFill>
                  <a:schemeClr val="bg1"/>
                </a:solidFill>
              </a:rPr>
              <a:t>principiilor funcţionării unui sistem de </a:t>
            </a:r>
            <a:r>
              <a:rPr lang="pt-BR" sz="6400" smtClean="0">
                <a:solidFill>
                  <a:schemeClr val="bg1"/>
                </a:solidFill>
              </a:rPr>
              <a:t>calcul </a:t>
            </a:r>
            <a:endParaRPr lang="ro-RO" sz="64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Identificarea </a:t>
            </a:r>
            <a:r>
              <a:rPr lang="ro-RO" sz="6400" smtClean="0">
                <a:solidFill>
                  <a:schemeClr val="bg1"/>
                </a:solidFill>
              </a:rPr>
              <a:t>componentelor </a:t>
            </a:r>
            <a:r>
              <a:rPr lang="ro-RO" sz="6400" smtClean="0">
                <a:solidFill>
                  <a:schemeClr val="bg1"/>
                </a:solidFill>
              </a:rPr>
              <a:t>hardware </a:t>
            </a:r>
            <a:endParaRPr lang="ro-RO" sz="64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Cunoaşterea </a:t>
            </a:r>
            <a:r>
              <a:rPr lang="ro-RO" sz="6400" smtClean="0">
                <a:solidFill>
                  <a:schemeClr val="bg1"/>
                </a:solidFill>
              </a:rPr>
              <a:t>rolului </a:t>
            </a:r>
            <a:r>
              <a:rPr lang="ro-RO" sz="6400" smtClean="0">
                <a:solidFill>
                  <a:schemeClr val="bg1"/>
                </a:solidFill>
              </a:rPr>
              <a:t>componentelor </a:t>
            </a:r>
            <a:r>
              <a:rPr lang="ro-RO" sz="6400" smtClean="0">
                <a:solidFill>
                  <a:schemeClr val="bg1"/>
                </a:solidFill>
              </a:rPr>
              <a:t>specifice</a:t>
            </a: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Identificarea </a:t>
            </a:r>
            <a:r>
              <a:rPr lang="ro-RO" sz="6400" smtClean="0">
                <a:solidFill>
                  <a:schemeClr val="bg1"/>
                </a:solidFill>
              </a:rPr>
              <a:t>elementelor sistemelor informatice în </a:t>
            </a:r>
            <a:r>
              <a:rPr lang="ro-RO" sz="6400" smtClean="0">
                <a:solidFill>
                  <a:schemeClr val="bg1"/>
                </a:solidFill>
              </a:rPr>
              <a:t>contexte </a:t>
            </a:r>
            <a:r>
              <a:rPr lang="ro-RO" sz="6400" smtClean="0">
                <a:solidFill>
                  <a:schemeClr val="bg1"/>
                </a:solidFill>
              </a:rPr>
              <a:t>specifice</a:t>
            </a: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</a:t>
            </a:r>
            <a:r>
              <a:rPr lang="vi-VN" sz="6400" smtClean="0">
                <a:solidFill>
                  <a:schemeClr val="bg1"/>
                </a:solidFill>
              </a:rPr>
              <a:t>Identificarea </a:t>
            </a:r>
            <a:r>
              <a:rPr lang="vi-VN" sz="6400" smtClean="0">
                <a:solidFill>
                  <a:schemeClr val="bg1"/>
                </a:solidFill>
              </a:rPr>
              <a:t>elementelor de bază ale accesoriilor unui sistem de operare pentru calcule aritmetice, editare texte, grafică şi a unui program </a:t>
            </a:r>
            <a:r>
              <a:rPr lang="vi-VN" sz="6400" smtClean="0">
                <a:solidFill>
                  <a:schemeClr val="bg1"/>
                </a:solidFill>
              </a:rPr>
              <a:t>de </a:t>
            </a:r>
            <a:r>
              <a:rPr lang="vi-VN" sz="6400" smtClean="0">
                <a:solidFill>
                  <a:schemeClr val="bg1"/>
                </a:solidFill>
              </a:rPr>
              <a:t>machetare</a:t>
            </a:r>
            <a:endParaRPr lang="ro-RO" sz="64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</a:t>
            </a:r>
            <a:r>
              <a:rPr lang="pt-BR" sz="6400" smtClean="0">
                <a:solidFill>
                  <a:schemeClr val="bg1"/>
                </a:solidFill>
              </a:rPr>
              <a:t>Cunoaşterea </a:t>
            </a:r>
            <a:r>
              <a:rPr lang="pt-BR" sz="6400" smtClean="0">
                <a:solidFill>
                  <a:schemeClr val="bg1"/>
                </a:solidFill>
              </a:rPr>
              <a:t>principiilor de tastare </a:t>
            </a:r>
            <a:r>
              <a:rPr lang="pt-BR" sz="6400" smtClean="0">
                <a:solidFill>
                  <a:schemeClr val="bg1"/>
                </a:solidFill>
              </a:rPr>
              <a:t>corectă </a:t>
            </a:r>
            <a:endParaRPr lang="ro-RO" sz="64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400" smtClean="0">
                <a:solidFill>
                  <a:schemeClr val="bg1"/>
                </a:solidFill>
              </a:rPr>
              <a:t> </a:t>
            </a:r>
            <a:r>
              <a:rPr lang="ro-RO" sz="6400" smtClean="0">
                <a:solidFill>
                  <a:schemeClr val="bg1"/>
                </a:solidFill>
              </a:rPr>
              <a:t>Cunoaşterea </a:t>
            </a:r>
            <a:r>
              <a:rPr lang="ro-RO" sz="6400" smtClean="0">
                <a:solidFill>
                  <a:schemeClr val="bg1"/>
                </a:solidFill>
              </a:rPr>
              <a:t>normelor ergonomice specifice </a:t>
            </a:r>
          </a:p>
          <a:p>
            <a:r>
              <a:rPr lang="ro-RO" sz="52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vi-VN" sz="5200" smtClean="0">
              <a:solidFill>
                <a:schemeClr val="bg1"/>
              </a:solidFill>
            </a:endParaRPr>
          </a:p>
          <a:p>
            <a:r>
              <a:rPr lang="ro-RO" sz="52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>
              <a:solidFill>
                <a:schemeClr val="bg1"/>
              </a:solidFill>
            </a:endParaRPr>
          </a:p>
          <a:p>
            <a:r>
              <a:rPr lang="ro-RO" sz="18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/>
          </a:p>
          <a:p>
            <a:r>
              <a:rPr lang="ro-RO" sz="1800" smtClean="0"/>
              <a:t>	</a:t>
            </a:r>
          </a:p>
          <a:p>
            <a:pPr>
              <a:buFont typeface="Arial" pitchFamily="34" charset="0"/>
              <a:buChar char="•"/>
            </a:pPr>
            <a:endParaRPr lang="pt-BR" sz="1800" smtClean="0">
              <a:solidFill>
                <a:schemeClr val="bg1"/>
              </a:solidFill>
            </a:endParaRPr>
          </a:p>
          <a:p>
            <a:r>
              <a:rPr lang="ro-RO" sz="3600" smtClean="0"/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o-RO" sz="3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o-RO" sz="3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45174" y="4992688"/>
            <a:ext cx="8865526" cy="1050925"/>
          </a:xfrm>
        </p:spPr>
        <p:txBody>
          <a:bodyPr/>
          <a:lstStyle/>
          <a:p>
            <a:r>
              <a:rPr lang="ro-RO" noProof="0" smtClean="0"/>
              <a:t>Competenţe specifice</a:t>
            </a:r>
            <a:endParaRPr lang="ro-RO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45174" y="530227"/>
            <a:ext cx="8865526" cy="25177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mtClean="0"/>
              <a:t>	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697574" y="682626"/>
            <a:ext cx="8865526" cy="4422773"/>
          </a:xfrm>
          <a:prstGeom prst="rect">
            <a:avLst/>
          </a:prstGeom>
        </p:spPr>
        <p:txBody>
          <a:bodyPr vert="horz" lIns="214573" tIns="107287" rIns="107287" bIns="53643">
            <a:normAutofit fontScale="25000" lnSpcReduction="20000"/>
          </a:bodyPr>
          <a:lstStyle/>
          <a:p>
            <a:r>
              <a:rPr lang="ro-RO" sz="62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2. </a:t>
            </a:r>
            <a:r>
              <a:rPr lang="nn-N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Prelucrarea </a:t>
            </a:r>
            <a:r>
              <a:rPr lang="nn-N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informaţiei în format digital </a:t>
            </a:r>
          </a:p>
          <a:p>
            <a:r>
              <a:rPr lang="ro-R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</a:p>
          <a:p>
            <a:pPr marR="0" lvl="0" indent="-514350" defTabSz="914400" eaLnBrk="1" fontAlgn="auto" hangingPunct="1"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o-R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o-RO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4500" smtClean="0">
                <a:solidFill>
                  <a:schemeClr val="bg1"/>
                </a:solidFill>
              </a:rPr>
              <a:t> </a:t>
            </a:r>
            <a:r>
              <a:rPr lang="it-IT" sz="6200" smtClean="0">
                <a:solidFill>
                  <a:schemeClr val="bg1"/>
                </a:solidFill>
              </a:rPr>
              <a:t>Organizarea datelor din sisteme informatice </a:t>
            </a:r>
            <a:r>
              <a:rPr lang="it-IT" sz="6200" smtClean="0"/>
              <a:t>	</a:t>
            </a: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200" smtClean="0">
                <a:solidFill>
                  <a:schemeClr val="bg1"/>
                </a:solidFill>
              </a:rPr>
              <a:t> </a:t>
            </a:r>
            <a:r>
              <a:rPr lang="nn-NO" sz="6200" smtClean="0">
                <a:solidFill>
                  <a:schemeClr val="bg1"/>
                </a:solidFill>
              </a:rPr>
              <a:t>Căutarea datelor în format digital 	</a:t>
            </a: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6200" smtClean="0">
                <a:solidFill>
                  <a:schemeClr val="bg1"/>
                </a:solidFill>
              </a:rPr>
              <a:t> </a:t>
            </a:r>
            <a:r>
              <a:rPr lang="vi-VN" sz="6200" smtClean="0">
                <a:solidFill>
                  <a:schemeClr val="bg1"/>
                </a:solidFill>
              </a:rPr>
              <a:t>Aplicarea </a:t>
            </a:r>
            <a:r>
              <a:rPr lang="vi-VN" sz="6200" smtClean="0">
                <a:solidFill>
                  <a:schemeClr val="bg1"/>
                </a:solidFill>
              </a:rPr>
              <a:t>operaţiilor specifice accesoriilor sistemului de operare pentru calcule aritmetice, editare texte, grafică şi a unui program de machetare 	</a:t>
            </a:r>
          </a:p>
          <a:p>
            <a:pPr>
              <a:lnSpc>
                <a:spcPct val="170000"/>
              </a:lnSpc>
            </a:pPr>
            <a:endParaRPr lang="ro-RO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endParaRPr lang="vi-VN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</a:pPr>
            <a:r>
              <a:rPr lang="ro-RO" sz="50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>
              <a:solidFill>
                <a:schemeClr val="bg1"/>
              </a:solidFill>
            </a:endParaRPr>
          </a:p>
          <a:p>
            <a:r>
              <a:rPr lang="ro-RO" sz="18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/>
          </a:p>
          <a:p>
            <a:r>
              <a:rPr lang="ro-RO" sz="1800" smtClean="0"/>
              <a:t>	</a:t>
            </a:r>
          </a:p>
          <a:p>
            <a:pPr>
              <a:buFont typeface="Arial" pitchFamily="34" charset="0"/>
              <a:buChar char="•"/>
            </a:pPr>
            <a:endParaRPr lang="pt-BR" sz="1800" smtClean="0">
              <a:solidFill>
                <a:schemeClr val="bg1"/>
              </a:solidFill>
            </a:endParaRPr>
          </a:p>
          <a:p>
            <a:r>
              <a:rPr lang="ro-RO" sz="3600" smtClean="0"/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o-RO" sz="3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o-RO" sz="3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545174" y="4992688"/>
            <a:ext cx="8865526" cy="1050925"/>
          </a:xfrm>
        </p:spPr>
        <p:txBody>
          <a:bodyPr/>
          <a:lstStyle/>
          <a:p>
            <a:r>
              <a:rPr lang="ro-RO" noProof="0" smtClean="0"/>
              <a:t>Competenţe specifice</a:t>
            </a:r>
            <a:endParaRPr lang="ro-RO" noProof="0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45174" y="530227"/>
            <a:ext cx="8865526" cy="25177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o-RO" smtClean="0"/>
              <a:t>	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>
          <a:xfrm>
            <a:off x="697574" y="682626"/>
            <a:ext cx="8865526" cy="4422773"/>
          </a:xfrm>
          <a:prstGeom prst="rect">
            <a:avLst/>
          </a:prstGeom>
        </p:spPr>
        <p:txBody>
          <a:bodyPr vert="horz" lIns="214573" tIns="107287" rIns="107287" bIns="53643">
            <a:normAutofit fontScale="25000" lnSpcReduction="20000"/>
          </a:bodyPr>
          <a:lstStyle/>
          <a:p>
            <a:r>
              <a:rPr lang="ro-RO" sz="62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3</a:t>
            </a:r>
            <a:r>
              <a:rPr lang="ro-R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it-IT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Elaborarea </a:t>
            </a:r>
            <a:r>
              <a:rPr lang="it-IT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de produse informatice care să dezvolte spiritul inventiv şi creativitatea </a:t>
            </a:r>
          </a:p>
          <a:p>
            <a:r>
              <a:rPr lang="nn-N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</a:p>
          <a:p>
            <a:r>
              <a:rPr lang="ro-R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	</a:t>
            </a:r>
          </a:p>
          <a:p>
            <a:pPr marR="0" lvl="0" indent="-514350" defTabSz="914400" eaLnBrk="1" fontAlgn="auto" hangingPunct="1"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o-RO" sz="6400" b="1" smtClean="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127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ro-RO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4500" smtClean="0">
                <a:solidFill>
                  <a:schemeClr val="bg1"/>
                </a:solidFill>
              </a:rPr>
              <a:t>  </a:t>
            </a:r>
            <a:r>
              <a:rPr lang="ro-RO" sz="8000" smtClean="0">
                <a:solidFill>
                  <a:schemeClr val="bg1"/>
                </a:solidFill>
              </a:rPr>
              <a:t>Elaborarea </a:t>
            </a:r>
            <a:r>
              <a:rPr lang="ro-RO" sz="8000" smtClean="0">
                <a:solidFill>
                  <a:schemeClr val="bg1"/>
                </a:solidFill>
              </a:rPr>
              <a:t>de produse de tip text şi de tip grafic conform unor specificaţii </a:t>
            </a:r>
            <a:r>
              <a:rPr lang="ro-RO" sz="8000" smtClean="0">
                <a:solidFill>
                  <a:schemeClr val="bg1"/>
                </a:solidFill>
              </a:rPr>
              <a:t>date </a:t>
            </a:r>
            <a:endParaRPr lang="ro-RO" sz="8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r>
              <a:rPr lang="ro-RO" sz="8000" smtClean="0">
                <a:solidFill>
                  <a:schemeClr val="bg1"/>
                </a:solidFill>
              </a:rPr>
              <a:t> </a:t>
            </a:r>
            <a:r>
              <a:rPr lang="ro-RO" sz="8000" smtClean="0">
                <a:solidFill>
                  <a:schemeClr val="bg1"/>
                </a:solidFill>
              </a:rPr>
              <a:t>Aplicarea </a:t>
            </a:r>
            <a:r>
              <a:rPr lang="ro-RO" sz="8000" smtClean="0">
                <a:solidFill>
                  <a:schemeClr val="bg1"/>
                </a:solidFill>
              </a:rPr>
              <a:t>normelor privind drepturile de autor </a:t>
            </a:r>
            <a:r>
              <a:rPr lang="ro-RO" sz="8000" smtClean="0">
                <a:solidFill>
                  <a:schemeClr val="bg1"/>
                </a:solidFill>
              </a:rPr>
              <a:t>	</a:t>
            </a:r>
            <a:r>
              <a:rPr lang="vi-VN" sz="8000" smtClean="0">
                <a:solidFill>
                  <a:schemeClr val="bg1"/>
                </a:solidFill>
              </a:rPr>
              <a:t>	</a:t>
            </a:r>
          </a:p>
          <a:p>
            <a:pPr>
              <a:lnSpc>
                <a:spcPct val="170000"/>
              </a:lnSpc>
            </a:pPr>
            <a:endParaRPr lang="ro-RO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  <a:buFont typeface="Arial" pitchFamily="34" charset="0"/>
              <a:buChar char="•"/>
            </a:pPr>
            <a:endParaRPr lang="vi-VN" sz="5000" smtClean="0">
              <a:solidFill>
                <a:schemeClr val="bg1"/>
              </a:solidFill>
            </a:endParaRPr>
          </a:p>
          <a:p>
            <a:pPr>
              <a:lnSpc>
                <a:spcPct val="170000"/>
              </a:lnSpc>
            </a:pPr>
            <a:r>
              <a:rPr lang="ro-RO" sz="50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>
              <a:solidFill>
                <a:schemeClr val="bg1"/>
              </a:solidFill>
            </a:endParaRPr>
          </a:p>
          <a:p>
            <a:r>
              <a:rPr lang="ro-RO" sz="1800" smtClean="0">
                <a:solidFill>
                  <a:schemeClr val="bg1"/>
                </a:solidFill>
              </a:rPr>
              <a:t>	</a:t>
            </a:r>
          </a:p>
          <a:p>
            <a:pPr>
              <a:buFont typeface="Arial" pitchFamily="34" charset="0"/>
              <a:buChar char="•"/>
            </a:pPr>
            <a:endParaRPr lang="ro-RO" sz="1800" smtClean="0"/>
          </a:p>
          <a:p>
            <a:r>
              <a:rPr lang="ro-RO" sz="1800" smtClean="0"/>
              <a:t>	</a:t>
            </a:r>
          </a:p>
          <a:p>
            <a:pPr>
              <a:buFont typeface="Arial" pitchFamily="34" charset="0"/>
              <a:buChar char="•"/>
            </a:pPr>
            <a:endParaRPr lang="pt-BR" sz="1800" smtClean="0">
              <a:solidFill>
                <a:schemeClr val="bg1"/>
              </a:solidFill>
            </a:endParaRPr>
          </a:p>
          <a:p>
            <a:r>
              <a:rPr lang="ro-RO" sz="3600" smtClean="0"/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o-RO" sz="33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311131" marR="0" lvl="0" indent="-311131" algn="l" defTabSz="914400" rtl="0" eaLnBrk="1" fontAlgn="auto" latinLnBrk="0" hangingPunct="1">
              <a:lnSpc>
                <a:spcPct val="100000"/>
              </a:lnSpc>
              <a:spcBef>
                <a:spcPts val="29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o-RO" sz="3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914400"/>
            <a:ext cx="7772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Grp="1"/>
          </p:cNvSpPr>
          <p:nvPr>
            <p:ph type="title"/>
          </p:nvPr>
        </p:nvSpPr>
        <p:spPr>
          <a:xfrm>
            <a:off x="545174" y="4992688"/>
            <a:ext cx="8865526" cy="1050925"/>
          </a:xfrm>
        </p:spPr>
        <p:txBody>
          <a:bodyPr/>
          <a:lstStyle/>
          <a:p>
            <a:r>
              <a:rPr lang="ro-RO" smtClean="0"/>
              <a:t>Cuprins</a:t>
            </a:r>
            <a:endParaRPr lang="ro-RO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19200"/>
            <a:ext cx="782955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752600"/>
            <a:ext cx="7761287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afftrai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9BD64F"/>
      </a:hlink>
      <a:folHlink>
        <a:srgbClr val="5B951C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黑体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宋体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500" cap="flat" cmpd="sng" algn="ctr">
          <a:solidFill>
            <a:schemeClr val="phClr">
              <a:satMod val="150000"/>
            </a:schemeClr>
          </a:solidFill>
          <a:prstDash val="solid"/>
        </a:ln>
        <a:ln w="50800" cap="flat" cmpd="thickThin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70000"/>
                <a:satMod val="155000"/>
              </a:schemeClr>
            </a:gs>
            <a:gs pos="100000">
              <a:schemeClr val="phClr">
                <a:tint val="9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0"/>
                <a:satMod val="350000"/>
              </a:schemeClr>
              <a:schemeClr val="phClr">
                <a:tint val="80000"/>
              </a:schemeClr>
            </a:duotone>
          </a:blip>
          <a:tile tx="0" ty="0" sx="75000" sy="7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316F3F-F3FE-452B-BA07-FDB7130035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Stafftrain</Template>
  <TotalTime>0</TotalTime>
  <Words>158</Words>
  <Application>Microsoft Office PowerPoint</Application>
  <PresentationFormat>Hârtie A4 (210x297 mm)</PresentationFormat>
  <Paragraphs>87</Paragraphs>
  <Slides>17</Slides>
  <Notes>17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17</vt:i4>
      </vt:variant>
    </vt:vector>
  </HeadingPairs>
  <TitlesOfParts>
    <vt:vector size="18" baseType="lpstr">
      <vt:lpstr>Stafftrain</vt:lpstr>
      <vt:lpstr>Diapozitivul 1</vt:lpstr>
      <vt:lpstr>Tehnologia informaţiei şi a comunicaţiilor Indrumar</vt:lpstr>
      <vt:lpstr>Competenţe generale</vt:lpstr>
      <vt:lpstr>Competenţe specifice</vt:lpstr>
      <vt:lpstr>Competenţe specifice</vt:lpstr>
      <vt:lpstr>Competenţe specifice</vt:lpstr>
      <vt:lpstr>Cuprins</vt:lpstr>
      <vt:lpstr>Diapozitivul 8</vt:lpstr>
      <vt:lpstr>Diapozitivul 9</vt:lpstr>
      <vt:lpstr>Diapozitivul 10</vt:lpstr>
      <vt:lpstr>Diapozitivul 11</vt:lpstr>
      <vt:lpstr>Diapozitivul 12</vt:lpstr>
      <vt:lpstr>Diapozitivul 13</vt:lpstr>
      <vt:lpstr>Diapozitivul 14</vt:lpstr>
      <vt:lpstr>Diapozitivul 15</vt:lpstr>
      <vt:lpstr>Diapozitivul 16</vt:lpstr>
      <vt:lpstr>Diapozitivul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2012-04-25T18:34:05Z</dcterms:created>
  <dcterms:modified xsi:type="dcterms:W3CDTF">2012-04-25T20:07:50Z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TC101671289990</vt:lpwstr>
  </property>
</Properties>
</file>