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8" r:id="rId2"/>
    <p:sldId id="265" r:id="rId3"/>
    <p:sldId id="280" r:id="rId4"/>
    <p:sldId id="281" r:id="rId5"/>
    <p:sldId id="270" r:id="rId6"/>
    <p:sldId id="272" r:id="rId7"/>
    <p:sldId id="260" r:id="rId8"/>
    <p:sldId id="263" r:id="rId9"/>
    <p:sldId id="266" r:id="rId10"/>
    <p:sldId id="267" r:id="rId11"/>
    <p:sldId id="264" r:id="rId1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6" autoAdjust="0"/>
    <p:restoredTop sz="92895" autoAdjust="0"/>
  </p:normalViewPr>
  <p:slideViewPr>
    <p:cSldViewPr>
      <p:cViewPr>
        <p:scale>
          <a:sx n="56" d="100"/>
          <a:sy n="56" d="100"/>
        </p:scale>
        <p:origin x="-1018" y="2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ante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B70861-0025-415B-9D2E-1DDFF43B3C57}" type="datetimeFigureOut">
              <a:rPr lang="ro-RO" smtClean="0"/>
              <a:pPr/>
              <a:t>25.04.2012</a:t>
            </a:fld>
            <a:endParaRPr lang="ro-RO"/>
          </a:p>
        </p:txBody>
      </p:sp>
      <p:sp>
        <p:nvSpPr>
          <p:cNvPr id="4" name="Substituent imagine diapozitiv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Substituent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4E806E-4A87-4098-BCC6-8A658222A35C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Faceți clic pentru editarea stilului de subtitlu al coordonatorului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E513-2E18-4FCA-A07A-8517E7C46FA0}" type="datetimeFigureOut">
              <a:rPr lang="ro-RO" smtClean="0"/>
              <a:pPr/>
              <a:t>25.04.2012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A8EC-3EC9-4D8B-A13D-FF7DC726AAE8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E513-2E18-4FCA-A07A-8517E7C46FA0}" type="datetimeFigureOut">
              <a:rPr lang="ro-RO" smtClean="0"/>
              <a:pPr/>
              <a:t>25.04.2012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A8EC-3EC9-4D8B-A13D-FF7DC726AAE8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E513-2E18-4FCA-A07A-8517E7C46FA0}" type="datetimeFigureOut">
              <a:rPr lang="ro-RO" smtClean="0"/>
              <a:pPr/>
              <a:t>25.04.2012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A8EC-3EC9-4D8B-A13D-FF7DC726AAE8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E513-2E18-4FCA-A07A-8517E7C46FA0}" type="datetimeFigureOut">
              <a:rPr lang="ro-RO" smtClean="0"/>
              <a:pPr/>
              <a:t>25.04.2012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A8EC-3EC9-4D8B-A13D-FF7DC726AAE8}" type="slidenum">
              <a:rPr lang="ro-RO" smtClean="0"/>
              <a:pPr/>
              <a:t>‹#›</a:t>
            </a:fld>
            <a:endParaRPr lang="ro-RO"/>
          </a:p>
        </p:txBody>
      </p:sp>
      <p:pic>
        <p:nvPicPr>
          <p:cNvPr id="8" name="Imagine 7" descr="ante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1203158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E513-2E18-4FCA-A07A-8517E7C46FA0}" type="datetimeFigureOut">
              <a:rPr lang="ro-RO" smtClean="0"/>
              <a:pPr/>
              <a:t>25.04.2012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A8EC-3EC9-4D8B-A13D-FF7DC726AAE8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E513-2E18-4FCA-A07A-8517E7C46FA0}" type="datetimeFigureOut">
              <a:rPr lang="ro-RO" smtClean="0"/>
              <a:pPr/>
              <a:t>25.04.2012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A8EC-3EC9-4D8B-A13D-FF7DC726AAE8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E513-2E18-4FCA-A07A-8517E7C46FA0}" type="datetimeFigureOut">
              <a:rPr lang="ro-RO" smtClean="0"/>
              <a:pPr/>
              <a:t>25.04.2012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A8EC-3EC9-4D8B-A13D-FF7DC726AAE8}" type="slidenum">
              <a:rPr lang="ro-RO" smtClean="0"/>
              <a:pPr/>
              <a:t>‹#›</a:t>
            </a:fld>
            <a:endParaRPr lang="ro-RO"/>
          </a:p>
        </p:txBody>
      </p:sp>
      <p:pic>
        <p:nvPicPr>
          <p:cNvPr id="8" name="Imagine 7" descr="ante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7544" y="260648"/>
            <a:ext cx="8208912" cy="1080120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E513-2E18-4FCA-A07A-8517E7C46FA0}" type="datetimeFigureOut">
              <a:rPr lang="ro-RO" smtClean="0"/>
              <a:pPr/>
              <a:t>25.04.2012</a:t>
            </a:fld>
            <a:endParaRPr lang="ro-RO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A8EC-3EC9-4D8B-A13D-FF7DC726AAE8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E513-2E18-4FCA-A07A-8517E7C46FA0}" type="datetimeFigureOut">
              <a:rPr lang="ro-RO" smtClean="0"/>
              <a:pPr/>
              <a:t>25.04.2012</a:t>
            </a:fld>
            <a:endParaRPr lang="ro-RO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A8EC-3EC9-4D8B-A13D-FF7DC726AAE8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E513-2E18-4FCA-A07A-8517E7C46FA0}" type="datetimeFigureOut">
              <a:rPr lang="ro-RO" smtClean="0"/>
              <a:pPr/>
              <a:t>25.04.2012</a:t>
            </a:fld>
            <a:endParaRPr lang="ro-RO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A8EC-3EC9-4D8B-A13D-FF7DC726AAE8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E513-2E18-4FCA-A07A-8517E7C46FA0}" type="datetimeFigureOut">
              <a:rPr lang="ro-RO" smtClean="0"/>
              <a:pPr/>
              <a:t>25.04.2012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A8EC-3EC9-4D8B-A13D-FF7DC726AAE8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CE513-2E18-4FCA-A07A-8517E7C46FA0}" type="datetimeFigureOut">
              <a:rPr lang="ro-RO" smtClean="0"/>
              <a:pPr/>
              <a:t>25.04.2012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2A8EC-3EC9-4D8B-A13D-FF7DC726AAE8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CE513-2E18-4FCA-A07A-8517E7C46FA0}" type="datetimeFigureOut">
              <a:rPr lang="ro-RO" smtClean="0"/>
              <a:pPr/>
              <a:t>25.04.2012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2A8EC-3EC9-4D8B-A13D-FF7DC726AAE8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50" r:id="rId12"/>
  </p:sldLayoutIdLst>
  <p:transition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u 1"/>
          <p:cNvSpPr txBox="1">
            <a:spLocks noGrp="1"/>
          </p:cNvSpPr>
          <p:nvPr>
            <p:ph sz="half" idx="1"/>
          </p:nvPr>
        </p:nvSpPr>
        <p:spPr>
          <a:xfrm>
            <a:off x="539552" y="1340768"/>
            <a:ext cx="8075240" cy="452596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/>
          </a:lnRef>
          <a:fillRef idx="100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5400" b="1" i="0" u="none" strike="noStrike" kern="120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charset="0"/>
                <a:ea typeface="+mj-ea"/>
                <a:cs typeface="Arial" charset="0"/>
              </a:rPr>
              <a:t>„Competenţe-cheie TIC în </a:t>
            </a:r>
            <a:r>
              <a:rPr kumimoji="0" lang="en-US" sz="5400" b="1" i="0" u="none" strike="noStrike" kern="120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charset="0"/>
                <a:ea typeface="+mj-ea"/>
                <a:cs typeface="Arial" charset="0"/>
              </a:rPr>
              <a:t> </a:t>
            </a:r>
            <a:r>
              <a:rPr kumimoji="0" lang="ro-RO" sz="5400" b="1" i="0" u="none" strike="noStrike" kern="120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charset="0"/>
                <a:ea typeface="+mj-ea"/>
                <a:cs typeface="Arial" charset="0"/>
              </a:rPr>
              <a:t>curriculum şcolar”- proiect POSDRU /1/1.1/S/5   </a:t>
            </a:r>
            <a:r>
              <a:rPr lang="ro-RO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+mj-ea"/>
                <a:cs typeface="Arial" charset="0"/>
              </a:rPr>
              <a:t>ID4615</a:t>
            </a:r>
            <a:endParaRPr kumimoji="0" lang="ro-RO" sz="5400" b="1" i="0" u="none" strike="noStrike" kern="1200" normalizeH="0" baseline="0" noProof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805264"/>
            <a:ext cx="8352928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093296"/>
            <a:ext cx="8352928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ubstituent conținut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o-RO"/>
          </a:p>
        </p:txBody>
      </p:sp>
      <p:sp>
        <p:nvSpPr>
          <p:cNvPr id="8" name="Dreptunghi 7"/>
          <p:cNvSpPr/>
          <p:nvPr/>
        </p:nvSpPr>
        <p:spPr>
          <a:xfrm>
            <a:off x="467544" y="1412776"/>
            <a:ext cx="3960440" cy="47525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o-RO" dirty="0" smtClean="0"/>
              <a:t>1.1. Identificarea elementelor sistemelor informatice în contexte specifice </a:t>
            </a:r>
            <a:endParaRPr lang="en-US" dirty="0" smtClean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endParaRPr lang="ro-RO" dirty="0" smtClean="0"/>
          </a:p>
          <a:p>
            <a:pPr algn="ctr">
              <a:lnSpc>
                <a:spcPct val="150000"/>
              </a:lnSpc>
            </a:pPr>
            <a:endParaRPr lang="ro-RO" dirty="0" smtClean="0"/>
          </a:p>
          <a:p>
            <a:pPr algn="ctr">
              <a:lnSpc>
                <a:spcPct val="150000"/>
              </a:lnSpc>
            </a:pPr>
            <a:r>
              <a:rPr lang="ro-RO" dirty="0" smtClean="0"/>
              <a:t>COMPETENȚE SPECIFICE</a:t>
            </a:r>
          </a:p>
          <a:p>
            <a:pPr algn="ctr">
              <a:lnSpc>
                <a:spcPct val="150000"/>
              </a:lnSpc>
            </a:pPr>
            <a:r>
              <a:rPr lang="ro-RO" dirty="0" smtClean="0"/>
              <a:t>1.1. Identificarea elementelor sistemelor informatice în contexte specifice </a:t>
            </a:r>
            <a:endParaRPr lang="ro-RO" dirty="0"/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vi-VN" dirty="0">
                <a:latin typeface="Calibri" pitchFamily="34" charset="0"/>
                <a:cs typeface="Calibri" pitchFamily="34" charset="0"/>
              </a:rPr>
              <a:t>1.4. Identificarea elementelor de bază ale serviciilor de comunicare prin Internet 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dirty="0" smtClean="0">
                <a:latin typeface="Calibri" pitchFamily="34" charset="0"/>
                <a:cs typeface="Calibri" pitchFamily="34" charset="0"/>
              </a:rPr>
              <a:t>1.5</a:t>
            </a:r>
            <a:r>
              <a:rPr lang="ro-RO" dirty="0">
                <a:latin typeface="Calibri" pitchFamily="34" charset="0"/>
                <a:cs typeface="Calibri" pitchFamily="34" charset="0"/>
              </a:rPr>
              <a:t>. Cunoaşterea normelor specifice din punct de vedere social şi legislativ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vi-VN" dirty="0">
                <a:latin typeface="Calibri" pitchFamily="34" charset="0"/>
                <a:cs typeface="Calibri" pitchFamily="34" charset="0"/>
              </a:rPr>
              <a:t>2.3. Aplicarea operaţiilor specifice comunicării prin Internet </a:t>
            </a:r>
            <a:endParaRPr lang="ro-RO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dirty="0">
                <a:latin typeface="Calibri" pitchFamily="34" charset="0"/>
                <a:cs typeface="Calibri" pitchFamily="34" charset="0"/>
              </a:rPr>
              <a:t>3.3.Gestionarea mesajelor </a:t>
            </a:r>
            <a:r>
              <a:rPr lang="ro-RO" dirty="0" smtClean="0">
                <a:latin typeface="Calibri" pitchFamily="34" charset="0"/>
                <a:cs typeface="Calibri" pitchFamily="34" charset="0"/>
              </a:rPr>
              <a:t>electronice</a:t>
            </a:r>
            <a:r>
              <a:rPr lang="ro-RO" dirty="0">
                <a:latin typeface="Calibri" pitchFamily="34" charset="0"/>
                <a:cs typeface="Calibri" pitchFamily="34" charset="0"/>
              </a:rPr>
              <a:t>	</a:t>
            </a:r>
            <a:endParaRPr lang="ro-RO" dirty="0"/>
          </a:p>
          <a:p>
            <a:endParaRPr lang="ro-RO" dirty="0"/>
          </a:p>
          <a:p>
            <a:r>
              <a:rPr lang="ro-RO" dirty="0"/>
              <a:t>	</a:t>
            </a:r>
          </a:p>
          <a:p>
            <a:endParaRPr lang="en-US" dirty="0" smtClean="0"/>
          </a:p>
          <a:p>
            <a:endParaRPr lang="vi-VN" dirty="0"/>
          </a:p>
          <a:p>
            <a:r>
              <a:rPr lang="ro-RO" dirty="0"/>
              <a:t>	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endParaRPr lang="ro-RO" dirty="0" smtClean="0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4008" y="1484784"/>
            <a:ext cx="4176464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CUPRINS</a:t>
            </a: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o-RO" sz="1600" b="1" dirty="0" smtClean="0">
                <a:latin typeface="Arial" pitchFamily="34" charset="0"/>
                <a:cs typeface="Arial" pitchFamily="34" charset="0"/>
              </a:rPr>
              <a:t>III</a:t>
            </a:r>
            <a:r>
              <a:rPr lang="ro-RO" sz="1600" b="1" dirty="0">
                <a:latin typeface="Arial" pitchFamily="34" charset="0"/>
                <a:cs typeface="Arial" pitchFamily="34" charset="0"/>
              </a:rPr>
              <a:t>. Internet	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                                                                                      </a:t>
            </a:r>
            <a:endParaRPr lang="ro-RO" sz="16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b="1" dirty="0">
                <a:latin typeface="Arial" pitchFamily="34" charset="0"/>
                <a:cs typeface="Arial" pitchFamily="34" charset="0"/>
              </a:rPr>
              <a:t>III.1.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Poşta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electronică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                                                                         </a:t>
            </a:r>
            <a:endParaRPr lang="ro-RO" sz="16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b="1" dirty="0">
                <a:latin typeface="Arial" pitchFamily="34" charset="0"/>
                <a:cs typeface="Arial" pitchFamily="34" charset="0"/>
              </a:rPr>
              <a:t>III.2.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Operaţii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specifice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comunicării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prin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poşta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electronică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         </a:t>
            </a:r>
            <a:r>
              <a:rPr lang="ro-RO" sz="1600" b="1" dirty="0">
                <a:latin typeface="Arial" pitchFamily="34" charset="0"/>
                <a:cs typeface="Arial" pitchFamily="34" charset="0"/>
              </a:rPr>
              <a:t>	</a:t>
            </a:r>
            <a:endParaRPr lang="ro-RO" sz="16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b="1" dirty="0">
                <a:latin typeface="Arial" pitchFamily="34" charset="0"/>
                <a:cs typeface="Arial" pitchFamily="34" charset="0"/>
              </a:rPr>
              <a:t>III.3.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Aplicaţii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de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comunicare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în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timp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real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prin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Internet</a:t>
            </a:r>
            <a:r>
              <a:rPr lang="ro-RO" sz="1600" b="1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              </a:t>
            </a:r>
            <a:endParaRPr lang="ro-RO" sz="16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b="1" dirty="0">
                <a:latin typeface="Arial" pitchFamily="34" charset="0"/>
                <a:cs typeface="Arial" pitchFamily="34" charset="0"/>
              </a:rPr>
              <a:t>III.4.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Operaţii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specifice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comunicării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în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timp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real</a:t>
            </a:r>
            <a:r>
              <a:rPr lang="ro-RO" sz="1600" b="1" dirty="0">
                <a:latin typeface="Arial" pitchFamily="34" charset="0"/>
                <a:cs typeface="Arial" pitchFamily="34" charset="0"/>
              </a:rPr>
              <a:t>	</a:t>
            </a:r>
            <a:endParaRPr lang="ro-RO" sz="1600" b="1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ro-RO" sz="1600" b="1" dirty="0" smtClean="0">
                <a:latin typeface="Arial" pitchFamily="34" charset="0"/>
                <a:cs typeface="Arial" pitchFamily="34" charset="0"/>
              </a:rPr>
              <a:t>IV. Normele specifice comunicării Internet din punct de vedere social şi legislativ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                  </a:t>
            </a:r>
            <a:endParaRPr lang="ro-RO" sz="1600" b="1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b="1" dirty="0">
                <a:latin typeface="Arial" pitchFamily="34" charset="0"/>
                <a:cs typeface="Arial" pitchFamily="34" charset="0"/>
              </a:rPr>
              <a:t>IV.1.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Comunicarea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prin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Internet din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punct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de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vedere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legislativ</a:t>
            </a:r>
            <a:r>
              <a:rPr lang="ro-RO" sz="1600" b="1" dirty="0">
                <a:latin typeface="Arial" pitchFamily="34" charset="0"/>
                <a:cs typeface="Arial" pitchFamily="34" charset="0"/>
              </a:rPr>
              <a:t>	</a:t>
            </a:r>
            <a:endParaRPr lang="ro-RO" sz="16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b="1" dirty="0">
                <a:latin typeface="Arial" pitchFamily="34" charset="0"/>
                <a:cs typeface="Arial" pitchFamily="34" charset="0"/>
              </a:rPr>
              <a:t>IV.2.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Conduita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în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comunicarea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latin typeface="Arial" pitchFamily="34" charset="0"/>
                <a:cs typeface="Arial" pitchFamily="34" charset="0"/>
              </a:rPr>
              <a:t>prin</a:t>
            </a:r>
            <a:r>
              <a:rPr lang="en-US" sz="1600" b="1" dirty="0">
                <a:latin typeface="Arial" pitchFamily="34" charset="0"/>
                <a:cs typeface="Arial" pitchFamily="34" charset="0"/>
              </a:rPr>
              <a:t> Internet </a:t>
            </a:r>
            <a:endParaRPr lang="ro-RO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3776" t="7980" r="15351" b="3778"/>
          <a:stretch>
            <a:fillRect/>
          </a:stretch>
        </p:blipFill>
        <p:spPr bwMode="auto">
          <a:xfrm>
            <a:off x="179512" y="230829"/>
            <a:ext cx="8784976" cy="6438531"/>
          </a:xfrm>
          <a:prstGeom prst="rect">
            <a:avLst/>
          </a:prstGeom>
          <a:noFill/>
          <a:ln w="76200">
            <a:solidFill>
              <a:srgbClr val="00B05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877272"/>
            <a:ext cx="8064896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Dreptunghi 10"/>
          <p:cNvSpPr/>
          <p:nvPr/>
        </p:nvSpPr>
        <p:spPr>
          <a:xfrm>
            <a:off x="683568" y="1700808"/>
            <a:ext cx="79208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</a:pPr>
            <a:r>
              <a:rPr lang="vi-VN" sz="2000" dirty="0"/>
              <a:t>În concordanţă cu competenţele cheie europene, competenţele formulate prin Legea </a:t>
            </a:r>
            <a:r>
              <a:rPr lang="vi-VN" sz="2000" dirty="0" smtClean="0"/>
              <a:t>educaţiei naţionale </a:t>
            </a:r>
            <a:r>
              <a:rPr lang="vi-VN" sz="2000" dirty="0"/>
              <a:t>vizate prin studiul disciplinei Tehnologia informaţiei şi a comunicaţiilor sunt: </a:t>
            </a:r>
            <a:endParaRPr lang="en-US" sz="2000" dirty="0"/>
          </a:p>
          <a:p>
            <a:pPr marL="722313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/>
              <a:t> </a:t>
            </a:r>
            <a:r>
              <a:rPr lang="vi-VN" sz="2000" dirty="0"/>
              <a:t>competenţe digitale de utilizare a tehnologiei informaţiei ca instrument de învăţare şi cunoaştere</a:t>
            </a:r>
            <a:r>
              <a:rPr lang="en-US" sz="2000" dirty="0"/>
              <a:t>,</a:t>
            </a:r>
          </a:p>
          <a:p>
            <a:pPr marL="722313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/>
              <a:t> </a:t>
            </a:r>
            <a:r>
              <a:rPr lang="vi-VN" sz="2000" dirty="0"/>
              <a:t>competenţe de bază de matematică, ştiinţe şi tehnologie, </a:t>
            </a:r>
            <a:endParaRPr lang="en-US" sz="2000" dirty="0"/>
          </a:p>
          <a:p>
            <a:pPr marL="722313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/>
              <a:t> </a:t>
            </a:r>
            <a:r>
              <a:rPr lang="vi-VN" sz="2000" dirty="0"/>
              <a:t>competenţe sociale şi civice, competenţa de a învăţa să înveţi. </a:t>
            </a:r>
            <a:endParaRPr lang="ro-RO" sz="20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tăText 4"/>
          <p:cNvSpPr txBox="1"/>
          <p:nvPr/>
        </p:nvSpPr>
        <p:spPr>
          <a:xfrm>
            <a:off x="1043608" y="2636912"/>
            <a:ext cx="73448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o-RO" sz="2000" dirty="0" smtClean="0"/>
          </a:p>
          <a:p>
            <a:pPr indent="723900"/>
            <a:r>
              <a:rPr lang="ro-RO" sz="2000" dirty="0" smtClean="0"/>
              <a:t>Îndrumarul TIC pentru clasa a VI-a  conține 76 de pagini și este organizat astfel:</a:t>
            </a:r>
          </a:p>
          <a:p>
            <a:pPr indent="723900" algn="just"/>
            <a:r>
              <a:rPr lang="ro-RO" sz="2000" b="1" dirty="0" smtClean="0"/>
              <a:t>Partea I Procesorul de texte Word </a:t>
            </a:r>
            <a:r>
              <a:rPr lang="ro-RO" sz="2000" dirty="0" smtClean="0">
                <a:cs typeface="Arial" pitchFamily="34" charset="0"/>
              </a:rPr>
              <a:t>prezintă e</a:t>
            </a:r>
            <a:r>
              <a:rPr lang="vi-VN" sz="2000" dirty="0" smtClean="0">
                <a:latin typeface="Calibri" pitchFamily="34" charset="0"/>
                <a:cs typeface="Calibri" pitchFamily="34" charset="0"/>
              </a:rPr>
              <a:t>lemente de bază ale interfeţei</a:t>
            </a:r>
            <a:r>
              <a:rPr lang="ro-RO" sz="2000" dirty="0" smtClean="0">
                <a:cs typeface="Arial" pitchFamily="34" charset="0"/>
              </a:rPr>
              <a:t>, formatarea la nivel de font, paragraf, pagină, operații simple precum selectare, ștergere, mutare, înlocuire, vizualizare, numerotare, </a:t>
            </a:r>
            <a:r>
              <a:rPr lang="ro-RO" sz="2000" dirty="0" smtClean="0"/>
              <a:t>inserare imagine,  inserare forme automate, operații  specifice obiectelor (</a:t>
            </a:r>
            <a:r>
              <a:rPr lang="it-IT" sz="2000" dirty="0" smtClean="0"/>
              <a:t>modificare poziţie, aspect, dimensiune, culoare, umbrire</a:t>
            </a:r>
            <a:r>
              <a:rPr lang="ro-RO" sz="2000" dirty="0" smtClean="0"/>
              <a:t>,</a:t>
            </a:r>
            <a:r>
              <a:rPr lang="it-IT" sz="2000" dirty="0" smtClean="0"/>
              <a:t> mutare</a:t>
            </a:r>
            <a:r>
              <a:rPr lang="ro-RO" sz="2000" dirty="0" smtClean="0"/>
              <a:t>).</a:t>
            </a:r>
            <a:endParaRPr lang="vi-VN" sz="2000" dirty="0" smtClean="0">
              <a:cs typeface="Arial" pitchFamily="34" charset="0"/>
            </a:endParaRPr>
          </a:p>
        </p:txBody>
      </p:sp>
      <p:sp>
        <p:nvSpPr>
          <p:cNvPr id="6" name="CasetăText 5"/>
          <p:cNvSpPr txBox="1"/>
          <p:nvPr/>
        </p:nvSpPr>
        <p:spPr>
          <a:xfrm>
            <a:off x="755576" y="1412776"/>
            <a:ext cx="77048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2400" dirty="0" smtClean="0"/>
              <a:t>Tehnologia informației și a comunicațiilor</a:t>
            </a:r>
          </a:p>
          <a:p>
            <a:pPr algn="ctr"/>
            <a:r>
              <a:rPr lang="ro-RO" sz="2400" dirty="0" smtClean="0"/>
              <a:t>Îndrumar clasa a VI-a </a:t>
            </a:r>
          </a:p>
          <a:p>
            <a:pPr algn="ctr"/>
            <a:r>
              <a:rPr lang="ro-RO" sz="2400" dirty="0" smtClean="0"/>
              <a:t>Prezentare generală</a:t>
            </a:r>
          </a:p>
          <a:p>
            <a:endParaRPr lang="ro-RO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517232"/>
            <a:ext cx="8064896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reptunghi 4"/>
          <p:cNvSpPr/>
          <p:nvPr/>
        </p:nvSpPr>
        <p:spPr>
          <a:xfrm>
            <a:off x="683568" y="1443841"/>
            <a:ext cx="748883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indent="722313" algn="just"/>
            <a:r>
              <a:rPr lang="ro-RO" dirty="0" smtClean="0"/>
              <a:t>	</a:t>
            </a:r>
            <a:r>
              <a:rPr lang="ro-RO" b="1" dirty="0" smtClean="0"/>
              <a:t>Partea a II-a Prezentări</a:t>
            </a:r>
            <a:r>
              <a:rPr lang="en-US" b="1" dirty="0" smtClean="0"/>
              <a:t> </a:t>
            </a:r>
            <a:r>
              <a:rPr lang="ro-RO" b="1" dirty="0" smtClean="0"/>
              <a:t>P</a:t>
            </a:r>
            <a:r>
              <a:rPr lang="en-US" b="1" dirty="0" err="1" smtClean="0"/>
              <a:t>ower</a:t>
            </a:r>
            <a:r>
              <a:rPr lang="ro-RO" b="1" dirty="0" smtClean="0"/>
              <a:t>P</a:t>
            </a:r>
            <a:r>
              <a:rPr lang="en-US" b="1" dirty="0" err="1" smtClean="0"/>
              <a:t>oint</a:t>
            </a:r>
            <a:r>
              <a:rPr lang="ro-RO" b="1" dirty="0" smtClean="0"/>
              <a:t> </a:t>
            </a:r>
            <a:r>
              <a:rPr lang="ro-RO" dirty="0" smtClean="0"/>
              <a:t>prezintă  o</a:t>
            </a:r>
            <a:r>
              <a:rPr lang="it-IT" dirty="0" smtClean="0"/>
              <a:t>peraţii cu diapozitive</a:t>
            </a:r>
            <a:r>
              <a:rPr lang="ro-RO" dirty="0" smtClean="0"/>
              <a:t> (</a:t>
            </a:r>
            <a:r>
              <a:rPr lang="it-IT" dirty="0" smtClean="0"/>
              <a:t>inserare, copiere,</a:t>
            </a:r>
            <a:r>
              <a:rPr lang="ro-RO" dirty="0" smtClean="0"/>
              <a:t> </a:t>
            </a:r>
            <a:r>
              <a:rPr lang="it-IT" dirty="0" smtClean="0"/>
              <a:t>ştergere, mutare, ascundere</a:t>
            </a:r>
            <a:r>
              <a:rPr lang="ro-RO" dirty="0" smtClean="0"/>
              <a:t>), c</a:t>
            </a:r>
            <a:r>
              <a:rPr lang="it-IT" dirty="0" smtClean="0"/>
              <a:t>aracteristici ale diapozitivelor</a:t>
            </a:r>
            <a:r>
              <a:rPr lang="ro-RO" dirty="0" smtClean="0"/>
              <a:t> (</a:t>
            </a:r>
            <a:r>
              <a:rPr lang="it-IT" dirty="0" smtClean="0"/>
              <a:t>stabilire şi modificare</a:t>
            </a:r>
            <a:r>
              <a:rPr lang="ro-RO" dirty="0" smtClean="0"/>
              <a:t>), </a:t>
            </a:r>
            <a:r>
              <a:rPr lang="ro-RO" dirty="0" smtClean="0">
                <a:cs typeface="Arial" pitchFamily="34" charset="0"/>
              </a:rPr>
              <a:t> formatarea la nivel de font, paragraf, operații simple (selectare, ștergere, mutare, înlocuire, vizualizare, numerotare, r</a:t>
            </a:r>
            <a:r>
              <a:rPr lang="ro-RO" dirty="0" smtClean="0"/>
              <a:t>eordonare diapozitive, inserare imagine), operații  specifice obiectelor (</a:t>
            </a:r>
            <a:r>
              <a:rPr lang="it-IT" dirty="0" smtClean="0"/>
              <a:t>modificare poziţie, aspect, dimensiune, culoare, umbrire</a:t>
            </a:r>
            <a:r>
              <a:rPr lang="ro-RO" dirty="0" smtClean="0"/>
              <a:t>,</a:t>
            </a:r>
            <a:r>
              <a:rPr lang="it-IT" dirty="0" smtClean="0"/>
              <a:t> mutare</a:t>
            </a:r>
            <a:r>
              <a:rPr lang="ro-RO" dirty="0" smtClean="0"/>
              <a:t>). De asemenea sunt prezentate formele automate (</a:t>
            </a:r>
            <a:r>
              <a:rPr lang="ro-RO" dirty="0" err="1" smtClean="0"/>
              <a:t>AutoShapes</a:t>
            </a:r>
            <a:r>
              <a:rPr lang="ro-RO" dirty="0" smtClean="0"/>
              <a:t>), efectele predefinite de animaţie  și de tranziţie .</a:t>
            </a:r>
          </a:p>
          <a:p>
            <a:pPr marL="1588" indent="722313" algn="just"/>
            <a:r>
              <a:rPr lang="ro-RO" b="1" dirty="0" smtClean="0"/>
              <a:t>Partea  a III </a:t>
            </a:r>
            <a:r>
              <a:rPr lang="ro-RO" b="1" dirty="0" err="1" smtClean="0"/>
              <a:t>-a</a:t>
            </a:r>
            <a:r>
              <a:rPr lang="ro-RO" b="1" dirty="0" smtClean="0"/>
              <a:t> Internet  </a:t>
            </a:r>
            <a:r>
              <a:rPr lang="ro-RO" dirty="0" smtClean="0"/>
              <a:t>prezintă serviciile de comunicare prin internet precum poșta electronică și comunicarea de tip </a:t>
            </a:r>
            <a:r>
              <a:rPr lang="ro-RO" i="1" dirty="0" smtClean="0"/>
              <a:t>chat</a:t>
            </a:r>
            <a:r>
              <a:rPr lang="ro-RO" dirty="0" smtClean="0"/>
              <a:t> pornind de la crearea unui cont, până la configurarea și gestionarea acestuia.</a:t>
            </a:r>
          </a:p>
          <a:p>
            <a:pPr marL="1588" indent="722313" algn="just"/>
            <a:r>
              <a:rPr lang="ro-RO" b="1" dirty="0" smtClean="0"/>
              <a:t>Partea a IV-a  Normele specifice comunicării Internet din punct de vedere social şi legislativ </a:t>
            </a:r>
            <a:r>
              <a:rPr lang="ro-RO" dirty="0" smtClean="0"/>
              <a:t>prezintă cadrul legislativ actual referitor la aplicațiile folosite  în capitolele anterioare și ce măsuri trebuie luate pentru a ne feri de pericolele Internet. </a:t>
            </a:r>
          </a:p>
          <a:p>
            <a:pPr algn="just"/>
            <a:endParaRPr lang="ro-RO" dirty="0" smtClean="0"/>
          </a:p>
          <a:p>
            <a:endParaRPr lang="ro-RO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877272"/>
            <a:ext cx="8064896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093296"/>
            <a:ext cx="8352928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877272"/>
            <a:ext cx="8064896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Dreptunghi 9"/>
          <p:cNvSpPr/>
          <p:nvPr/>
        </p:nvSpPr>
        <p:spPr>
          <a:xfrm>
            <a:off x="5004048" y="1412776"/>
            <a:ext cx="3600400" cy="43924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o-RO" sz="2800" dirty="0" smtClean="0"/>
              <a:t>La sfârșitul fiecărui capitol  sunt prevăzute: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ro-RO" sz="2000" dirty="0" smtClean="0"/>
              <a:t>scurte  verificări 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ro-RO" sz="2000" dirty="0" smtClean="0"/>
              <a:t>aplicații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ro-RO" sz="2000" dirty="0" smtClean="0"/>
              <a:t> teme</a:t>
            </a:r>
          </a:p>
          <a:p>
            <a:pPr lvl="2">
              <a:lnSpc>
                <a:spcPct val="150000"/>
              </a:lnSpc>
              <a:buFont typeface="Arial" pitchFamily="34" charset="0"/>
              <a:buChar char="•"/>
            </a:pPr>
            <a:r>
              <a:rPr lang="ro-RO" sz="2000" dirty="0" smtClean="0"/>
              <a:t> teste</a:t>
            </a:r>
            <a:endParaRPr lang="ro-RO" sz="2000" dirty="0"/>
          </a:p>
        </p:txBody>
      </p:sp>
      <p:sp>
        <p:nvSpPr>
          <p:cNvPr id="11" name="Dreptunghi 10"/>
          <p:cNvSpPr/>
          <p:nvPr/>
        </p:nvSpPr>
        <p:spPr>
          <a:xfrm>
            <a:off x="395536" y="1556792"/>
            <a:ext cx="374441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sz="2400" dirty="0" smtClean="0"/>
              <a:t>Noțiunile sunt însoțite de explicații , exemple sugestive</a:t>
            </a:r>
            <a:endParaRPr lang="ro-RO" sz="2400" dirty="0"/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395536" y="4509120"/>
            <a:ext cx="3456384" cy="504056"/>
          </a:xfrm>
          <a:prstGeom prst="roundRect">
            <a:avLst>
              <a:gd name="adj" fmla="val 16667"/>
            </a:avLst>
          </a:prstGeom>
          <a:solidFill>
            <a:srgbClr val="FF66CC"/>
          </a:solidFill>
          <a:ln w="9525">
            <a:solidFill>
              <a:srgbClr val="FF3399"/>
            </a:solidFill>
            <a:round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o-RO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Temă pentru acasă</a:t>
            </a:r>
            <a:endParaRPr kumimoji="0" lang="ro-RO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395536" y="2924944"/>
            <a:ext cx="3456384" cy="57606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95B3D7"/>
              </a:gs>
              <a:gs pos="50000">
                <a:srgbClr val="DBE5F1"/>
              </a:gs>
              <a:gs pos="100000">
                <a:srgbClr val="95B3D7"/>
              </a:gs>
            </a:gsLst>
            <a:lin ang="189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107763" dir="18900000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o-RO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Verificaţi-vă cunoştinţele!</a:t>
            </a:r>
            <a:endParaRPr kumimoji="0" lang="ro-RO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395536" y="3717032"/>
            <a:ext cx="3456384" cy="50405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2D69B"/>
              </a:gs>
              <a:gs pos="50000">
                <a:srgbClr val="EAF1DD"/>
              </a:gs>
              <a:gs pos="100000">
                <a:srgbClr val="C2D69B"/>
              </a:gs>
            </a:gsLst>
            <a:lin ang="18900000" scaled="1"/>
          </a:gradFill>
          <a:ln w="12700">
            <a:solidFill>
              <a:srgbClr val="C2D69B"/>
            </a:solidFill>
            <a:round/>
            <a:headEnd/>
            <a:tailEnd/>
          </a:ln>
          <a:effectLst>
            <a:outerShdw dist="107763" dir="18900000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o-RO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Aplicaţii practice</a:t>
            </a:r>
            <a:endParaRPr kumimoji="0" lang="ro-RO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395536" y="5229200"/>
            <a:ext cx="3456384" cy="50405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95B3D7"/>
              </a:gs>
              <a:gs pos="50000">
                <a:srgbClr val="DBE5F1"/>
              </a:gs>
              <a:gs pos="100000">
                <a:srgbClr val="95B3D7"/>
              </a:gs>
            </a:gsLst>
            <a:lin ang="189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107763" dir="18900000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o-RO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Test final</a:t>
            </a:r>
            <a:endParaRPr kumimoji="0" lang="ro-RO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Săgeată în jos 18"/>
          <p:cNvSpPr/>
          <p:nvPr/>
        </p:nvSpPr>
        <p:spPr>
          <a:xfrm rot="6351447">
            <a:off x="4697821" y="2448711"/>
            <a:ext cx="337580" cy="1757395"/>
          </a:xfrm>
          <a:prstGeom prst="downArrow">
            <a:avLst>
              <a:gd name="adj1" fmla="val 50000"/>
              <a:gd name="adj2" fmla="val 52469"/>
            </a:avLst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0" name="Săgeată în jos 19"/>
          <p:cNvSpPr/>
          <p:nvPr/>
        </p:nvSpPr>
        <p:spPr>
          <a:xfrm rot="5400000">
            <a:off x="4665658" y="3090612"/>
            <a:ext cx="299178" cy="1673746"/>
          </a:xfrm>
          <a:prstGeom prst="downArrow">
            <a:avLst>
              <a:gd name="adj1" fmla="val 50000"/>
              <a:gd name="adj2" fmla="val 52469"/>
            </a:avLst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2" name="Săgeată în jos 21"/>
          <p:cNvSpPr/>
          <p:nvPr/>
        </p:nvSpPr>
        <p:spPr>
          <a:xfrm rot="4922646">
            <a:off x="4723111" y="3647636"/>
            <a:ext cx="258976" cy="1869221"/>
          </a:xfrm>
          <a:prstGeom prst="downArrow">
            <a:avLst>
              <a:gd name="adj1" fmla="val 50000"/>
              <a:gd name="adj2" fmla="val 52469"/>
            </a:avLst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23" name="Săgeată în jos 22"/>
          <p:cNvSpPr/>
          <p:nvPr/>
        </p:nvSpPr>
        <p:spPr>
          <a:xfrm rot="4313565" flipH="1">
            <a:off x="4756865" y="4292987"/>
            <a:ext cx="333803" cy="1940999"/>
          </a:xfrm>
          <a:prstGeom prst="downArrow">
            <a:avLst>
              <a:gd name="adj1" fmla="val 50000"/>
              <a:gd name="adj2" fmla="val 52469"/>
            </a:avLst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ine 8"/>
          <p:cNvPicPr/>
          <p:nvPr/>
        </p:nvPicPr>
        <p:blipFill>
          <a:blip r:embed="rId2" cstate="print"/>
          <a:srcRect l="31185" t="26499" r="31267" b="36927"/>
          <a:stretch>
            <a:fillRect/>
          </a:stretch>
        </p:blipFill>
        <p:spPr bwMode="auto">
          <a:xfrm>
            <a:off x="2555776" y="4077072"/>
            <a:ext cx="475252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 l="20115" t="52269" r="18454" b="11829"/>
          <a:stretch>
            <a:fillRect/>
          </a:stretch>
        </p:blipFill>
        <p:spPr bwMode="auto">
          <a:xfrm rot="20355632">
            <a:off x="418121" y="3251380"/>
            <a:ext cx="4426258" cy="1750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ine 6"/>
          <p:cNvPicPr/>
          <p:nvPr/>
        </p:nvPicPr>
        <p:blipFill>
          <a:blip r:embed="rId4" cstate="print"/>
          <a:srcRect l="19138" t="26693" r="17497" b="17711"/>
          <a:stretch>
            <a:fillRect/>
          </a:stretch>
        </p:blipFill>
        <p:spPr bwMode="auto">
          <a:xfrm>
            <a:off x="251520" y="1340768"/>
            <a:ext cx="417646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ine 7"/>
          <p:cNvPicPr/>
          <p:nvPr/>
        </p:nvPicPr>
        <p:blipFill>
          <a:blip r:embed="rId5" cstate="print"/>
          <a:srcRect l="17280" t="30948" r="17714" b="11587"/>
          <a:stretch>
            <a:fillRect/>
          </a:stretch>
        </p:blipFill>
        <p:spPr bwMode="auto">
          <a:xfrm>
            <a:off x="4860032" y="1412776"/>
            <a:ext cx="374429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ine 5"/>
          <p:cNvPicPr/>
          <p:nvPr/>
        </p:nvPicPr>
        <p:blipFill>
          <a:blip r:embed="rId6" cstate="print"/>
          <a:srcRect l="19221" t="26692" r="17991" b="15281"/>
          <a:stretch>
            <a:fillRect/>
          </a:stretch>
        </p:blipFill>
        <p:spPr bwMode="auto">
          <a:xfrm rot="1332878">
            <a:off x="4019693" y="2977618"/>
            <a:ext cx="4664719" cy="2328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5877272"/>
            <a:ext cx="8064896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reptunghi 6"/>
          <p:cNvSpPr/>
          <p:nvPr/>
        </p:nvSpPr>
        <p:spPr>
          <a:xfrm>
            <a:off x="899592" y="3356992"/>
            <a:ext cx="7200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o-RO" sz="2000" dirty="0"/>
              <a:t>COMPETENŢE GENERALE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o-RO" sz="2000" dirty="0" smtClean="0"/>
              <a:t>Identificarea elementelor specifice sistemelor informatice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o-RO" sz="2000" dirty="0" smtClean="0"/>
              <a:t>Prelucrarea informaţiei în format digital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it-IT" sz="2000" dirty="0" smtClean="0"/>
              <a:t>Elaborarea </a:t>
            </a:r>
            <a:r>
              <a:rPr lang="ro-RO" sz="2000" dirty="0" smtClean="0"/>
              <a:t> </a:t>
            </a:r>
            <a:r>
              <a:rPr lang="it-IT" sz="2000" dirty="0" smtClean="0"/>
              <a:t>de </a:t>
            </a:r>
            <a:r>
              <a:rPr lang="it-IT" sz="2000" dirty="0"/>
              <a:t>produse informatice care să dezvolte spiritul inventiv şi creativitatea </a:t>
            </a:r>
          </a:p>
          <a:p>
            <a:r>
              <a:rPr lang="ro-RO" dirty="0"/>
              <a:t>	</a:t>
            </a:r>
          </a:p>
        </p:txBody>
      </p:sp>
      <p:sp>
        <p:nvSpPr>
          <p:cNvPr id="8" name="CasetăText 7"/>
          <p:cNvSpPr txBox="1"/>
          <p:nvPr/>
        </p:nvSpPr>
        <p:spPr>
          <a:xfrm>
            <a:off x="611560" y="2204864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o-RO" dirty="0"/>
          </a:p>
          <a:p>
            <a:pPr algn="ctr"/>
            <a:r>
              <a:rPr lang="ro-RO" b="1" dirty="0" smtClean="0"/>
              <a:t>TEHNOLOGIA </a:t>
            </a:r>
            <a:r>
              <a:rPr lang="ro-RO" b="1" dirty="0"/>
              <a:t>INFORMAŢIEI ŞI A COMUNICAŢIILOR </a:t>
            </a:r>
          </a:p>
          <a:p>
            <a:pPr algn="ctr"/>
            <a:r>
              <a:rPr lang="ro-RO" b="1" dirty="0"/>
              <a:t>CLASA A VI- A </a:t>
            </a:r>
          </a:p>
          <a:p>
            <a:pPr algn="ctr"/>
            <a:r>
              <a:rPr lang="ro-RO" b="1" dirty="0"/>
              <a:t>CICLUL GIMNAZIAL</a:t>
            </a:r>
            <a:endParaRPr lang="ro-RO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877272"/>
            <a:ext cx="8064896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reptunghi 4"/>
          <p:cNvSpPr/>
          <p:nvPr/>
        </p:nvSpPr>
        <p:spPr>
          <a:xfrm>
            <a:off x="467544" y="1412776"/>
            <a:ext cx="820891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588" indent="722313" algn="just"/>
            <a:r>
              <a:rPr lang="ro-RO" dirty="0" smtClean="0">
                <a:latin typeface="Calibri" pitchFamily="34" charset="0"/>
                <a:cs typeface="Calibri" pitchFamily="34" charset="0"/>
              </a:rPr>
              <a:t>Conținuturile  sunt alese sunt în concordanță  cu cele prevăzute în programa  școlară și ating toate competențele specifice și implicit cele generale. </a:t>
            </a:r>
          </a:p>
          <a:p>
            <a:pPr marL="342900" indent="-342900" algn="just">
              <a:buFont typeface="+mj-lt"/>
              <a:buAutoNum type="arabicPeriod"/>
            </a:pPr>
            <a:endParaRPr lang="ro-RO" dirty="0" smtClean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4008" y="1412776"/>
            <a:ext cx="4032448" cy="4525963"/>
          </a:xfrm>
        </p:spPr>
        <p:txBody>
          <a:bodyPr>
            <a:noAutofit/>
          </a:bodyPr>
          <a:lstStyle/>
          <a:p>
            <a:pPr marL="514350" indent="-514350">
              <a:lnSpc>
                <a:spcPct val="150000"/>
              </a:lnSpc>
              <a:spcBef>
                <a:spcPts val="0"/>
              </a:spcBef>
              <a:buFont typeface="Arial" pitchFamily="34" charset="0"/>
              <a:buAutoNum type="romanU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CUPRINS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vi-VN" sz="2000" dirty="0" smtClean="0"/>
              <a:t>I.1.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P</a:t>
            </a:r>
            <a:r>
              <a:rPr lang="vi-VN" sz="2000" dirty="0" smtClean="0">
                <a:cs typeface="Arial" pitchFamily="34" charset="0"/>
              </a:rPr>
              <a:t>rocesorul de texte </a:t>
            </a:r>
            <a:r>
              <a:rPr lang="ro-RO" sz="2000" dirty="0" smtClean="0">
                <a:cs typeface="Arial" pitchFamily="34" charset="0"/>
              </a:rPr>
              <a:t>W</a:t>
            </a:r>
            <a:r>
              <a:rPr lang="vi-VN" sz="2000" dirty="0" smtClean="0">
                <a:cs typeface="Arial" pitchFamily="34" charset="0"/>
              </a:rPr>
              <a:t>ord</a:t>
            </a:r>
            <a:r>
              <a:rPr lang="ro-RO" sz="2000" dirty="0" smtClean="0">
                <a:cs typeface="Arial" pitchFamily="34" charset="0"/>
              </a:rPr>
              <a:t> -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o-RO" sz="2000" dirty="0" err="1" smtClean="0">
                <a:latin typeface="Arial" pitchFamily="34" charset="0"/>
                <a:cs typeface="Arial" pitchFamily="34" charset="0"/>
              </a:rPr>
              <a:t>pr</a:t>
            </a:r>
            <a:r>
              <a:rPr lang="vi-VN" sz="2000" dirty="0" smtClean="0">
                <a:cs typeface="Arial" pitchFamily="34" charset="0"/>
              </a:rPr>
              <a:t>ezentare </a:t>
            </a:r>
            <a:r>
              <a:rPr lang="vi-VN" sz="2000" dirty="0" smtClean="0"/>
              <a:t>generală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I</a:t>
            </a:r>
            <a:r>
              <a:rPr lang="vi-VN" sz="2000" dirty="0" smtClean="0"/>
              <a:t>.2.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vi-VN" sz="2000" dirty="0" smtClean="0">
                <a:cs typeface="Arial" pitchFamily="34" charset="0"/>
              </a:rPr>
              <a:t>peraţii </a:t>
            </a:r>
            <a:r>
              <a:rPr lang="vi-VN" sz="2000" dirty="0" smtClean="0"/>
              <a:t>elementare pentru crearea documentelor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I.</a:t>
            </a:r>
            <a:r>
              <a:rPr lang="vi-VN" sz="2000" dirty="0" smtClean="0"/>
              <a:t>3.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vi-VN" sz="2000" dirty="0" smtClean="0"/>
              <a:t>ucrul cu documente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000" dirty="0" smtClean="0"/>
              <a:t>I</a:t>
            </a:r>
            <a:r>
              <a:rPr lang="vi-VN" sz="2000" dirty="0" smtClean="0"/>
              <a:t>.4. </a:t>
            </a:r>
            <a:r>
              <a:rPr lang="en-US" sz="2000" dirty="0" smtClean="0"/>
              <a:t>I</a:t>
            </a:r>
            <a:r>
              <a:rPr lang="vi-VN" sz="2000" dirty="0" smtClean="0"/>
              <a:t>ntroducerea textului în document</a:t>
            </a:r>
            <a:endParaRPr lang="ro-RO" sz="2000" dirty="0" smtClean="0"/>
          </a:p>
          <a:p>
            <a:endParaRPr lang="ro-RO" dirty="0"/>
          </a:p>
        </p:txBody>
      </p:sp>
      <p:sp>
        <p:nvSpPr>
          <p:cNvPr id="7" name="Dreptunghi 6"/>
          <p:cNvSpPr/>
          <p:nvPr/>
        </p:nvSpPr>
        <p:spPr>
          <a:xfrm>
            <a:off x="467544" y="1412776"/>
            <a:ext cx="4104456" cy="4752528"/>
          </a:xfrm>
          <a:prstGeom prst="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70000"/>
              </a:lnSpc>
            </a:pPr>
            <a:r>
              <a:rPr lang="ro-RO" dirty="0" smtClean="0"/>
              <a:t>COMPETENȚE SPECIFICE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o-RO" dirty="0" smtClean="0"/>
              <a:t>1.1. Identificarea elementelor sistemelor informatice în contexte specifice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pt-BR" dirty="0" smtClean="0"/>
              <a:t>1.3. Cunoaşterea principiilor de utilizare elementară a aplicaţiilor pentru editarea textelor 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US" dirty="0" smtClean="0"/>
              <a:t>2.</a:t>
            </a:r>
            <a:r>
              <a:rPr lang="vi-VN" dirty="0" smtClean="0"/>
              <a:t>1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. Aplicarea operaţiilor necesare prelucrării unei text </a:t>
            </a:r>
            <a:endParaRPr lang="ro-RO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o-RO" dirty="0" smtClean="0"/>
              <a:t>3.1.Elaborarea de documente conform unor specificaţii date 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093296"/>
            <a:ext cx="8352928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1.2. Cunoaşterea principiilor de utilizare elementară a aplicaţiilor pentru realizarea prezentărilor </a:t>
            </a:r>
            <a:endParaRPr lang="pt-B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093296"/>
            <a:ext cx="8352928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733256"/>
            <a:ext cx="8064896" cy="7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Dreptunghi 6"/>
          <p:cNvSpPr/>
          <p:nvPr/>
        </p:nvSpPr>
        <p:spPr>
          <a:xfrm>
            <a:off x="467544" y="1412776"/>
            <a:ext cx="3888432" cy="4536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ro-RO" dirty="0" smtClean="0"/>
          </a:p>
          <a:p>
            <a:pPr algn="ctr">
              <a:lnSpc>
                <a:spcPct val="150000"/>
              </a:lnSpc>
            </a:pPr>
            <a:r>
              <a:rPr lang="ro-RO" dirty="0" smtClean="0"/>
              <a:t>COMPETENȚE SPECIFICE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o-RO" dirty="0" smtClean="0"/>
              <a:t>1.1. Identificarea elementelor sistemelor informatice în contexte specifice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dirty="0" smtClean="0"/>
              <a:t>1.2</a:t>
            </a:r>
            <a:r>
              <a:rPr lang="pt-BR" dirty="0"/>
              <a:t>. Cunoaşterea principiilor de utilizare elementară a aplicaţiilor pentru realizarea prezentărilor </a:t>
            </a:r>
            <a:r>
              <a:rPr lang="ro-RO" dirty="0"/>
              <a:t>	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vi-VN" dirty="0">
                <a:latin typeface="Calibri" pitchFamily="34" charset="0"/>
                <a:cs typeface="Calibri" pitchFamily="34" charset="0"/>
              </a:rPr>
              <a:t>2.2. Aplicarea operaţiilor necesare prelucrării unui prezentări </a:t>
            </a:r>
            <a:endParaRPr lang="ro-RO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vi-VN" dirty="0">
                <a:latin typeface="Calibri" pitchFamily="34" charset="0"/>
                <a:cs typeface="Calibri" pitchFamily="34" charset="0"/>
              </a:rPr>
              <a:t>3.2.Elaborarea de prezentări conform unor specificaţii date </a:t>
            </a:r>
            <a:endParaRPr lang="vi-VN" dirty="0"/>
          </a:p>
          <a:p>
            <a:r>
              <a:rPr lang="ro-RO" dirty="0"/>
              <a:t>	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4008" y="1340768"/>
            <a:ext cx="4320480" cy="46805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o-RO" sz="1400" b="1" dirty="0" smtClean="0">
                <a:latin typeface="Arial" pitchFamily="34" charset="0"/>
                <a:cs typeface="Arial" pitchFamily="34" charset="0"/>
              </a:rPr>
              <a:t>II. PREZENTĂRI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 POWERPOINT         </a:t>
            </a:r>
          </a:p>
          <a:p>
            <a:pPr>
              <a:buNone/>
            </a:pPr>
            <a:r>
              <a:rPr lang="ro-RO" sz="1400" b="1" dirty="0" smtClean="0">
                <a:latin typeface="Arial" pitchFamily="34" charset="0"/>
                <a:cs typeface="Arial" pitchFamily="34" charset="0"/>
              </a:rPr>
              <a:t>II.1</a:t>
            </a:r>
            <a:r>
              <a:rPr lang="ro-RO" sz="1400" b="1" dirty="0">
                <a:latin typeface="Arial" pitchFamily="34" charset="0"/>
                <a:cs typeface="Arial" pitchFamily="34" charset="0"/>
              </a:rPr>
              <a:t>. Prezentare generală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        </a:t>
            </a:r>
            <a:r>
              <a:rPr lang="ro-RO" sz="1400" b="1" dirty="0" smtClean="0">
                <a:latin typeface="Arial" pitchFamily="34" charset="0"/>
                <a:cs typeface="Arial" pitchFamily="34" charset="0"/>
              </a:rPr>
              <a:t> </a:t>
            </a:r>
            <a:endParaRPr lang="ro-RO" sz="1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o-RO" sz="1400" b="1" dirty="0">
                <a:latin typeface="Arial" pitchFamily="34" charset="0"/>
                <a:cs typeface="Arial" pitchFamily="34" charset="0"/>
              </a:rPr>
              <a:t>II.2. Operaţii elementare pentru realizarea prezentărilor	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                                                   </a:t>
            </a:r>
            <a:endParaRPr lang="ro-RO" sz="1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o-RO" sz="1400" b="1" dirty="0">
                <a:latin typeface="Arial" pitchFamily="34" charset="0"/>
                <a:cs typeface="Arial" pitchFamily="34" charset="0"/>
              </a:rPr>
              <a:t>II.3. Modalităţi de vizualizare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</a:t>
            </a:r>
            <a:r>
              <a:rPr lang="ro-RO" sz="1400" b="1" dirty="0" smtClean="0">
                <a:latin typeface="Arial" pitchFamily="34" charset="0"/>
                <a:cs typeface="Arial" pitchFamily="34" charset="0"/>
              </a:rPr>
              <a:t> </a:t>
            </a:r>
            <a:endParaRPr lang="ro-RO" sz="1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o-RO" sz="1400" b="1" dirty="0">
                <a:latin typeface="Arial" pitchFamily="34" charset="0"/>
                <a:cs typeface="Arial" pitchFamily="34" charset="0"/>
              </a:rPr>
              <a:t>II.4. Lucrul cu diapozitive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   </a:t>
            </a:r>
            <a:r>
              <a:rPr lang="ro-RO" sz="1400" b="1" dirty="0" smtClean="0">
                <a:latin typeface="Arial" pitchFamily="34" charset="0"/>
                <a:cs typeface="Arial" pitchFamily="34" charset="0"/>
              </a:rPr>
              <a:t> </a:t>
            </a:r>
            <a:endParaRPr lang="ro-RO" sz="1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o-RO" sz="1400" b="1" dirty="0">
                <a:latin typeface="Arial" pitchFamily="34" charset="0"/>
                <a:cs typeface="Arial" pitchFamily="34" charset="0"/>
              </a:rPr>
              <a:t>II.5. Stabilirea şi modificarea caracteristicilor </a:t>
            </a:r>
            <a:r>
              <a:rPr lang="ro-RO" sz="1400" b="1" dirty="0" err="1" smtClean="0">
                <a:latin typeface="Arial" pitchFamily="34" charset="0"/>
                <a:cs typeface="Arial" pitchFamily="34" charset="0"/>
              </a:rPr>
              <a:t>diap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o</a:t>
            </a:r>
            <a:r>
              <a:rPr lang="ro-RO" sz="1400" b="1" dirty="0" err="1" smtClean="0">
                <a:latin typeface="Arial" pitchFamily="34" charset="0"/>
                <a:cs typeface="Arial" pitchFamily="34" charset="0"/>
              </a:rPr>
              <a:t>zitivelor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                                            </a:t>
            </a:r>
            <a:r>
              <a:rPr lang="ro-RO" sz="1400" b="1" dirty="0">
                <a:latin typeface="Arial" pitchFamily="34" charset="0"/>
                <a:cs typeface="Arial" pitchFamily="34" charset="0"/>
              </a:rPr>
              <a:t>	 </a:t>
            </a:r>
            <a:endParaRPr lang="ro-RO" sz="1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o-RO" sz="1400" b="1" dirty="0">
                <a:latin typeface="Arial" pitchFamily="34" charset="0"/>
                <a:cs typeface="Arial" pitchFamily="34" charset="0"/>
              </a:rPr>
              <a:t>II.6. Elementele unui diapozitiv	 </a:t>
            </a:r>
            <a:endParaRPr lang="ro-RO" sz="1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o-RO" sz="1400" b="1" dirty="0">
                <a:latin typeface="Arial" pitchFamily="34" charset="0"/>
                <a:cs typeface="Arial" pitchFamily="34" charset="0"/>
              </a:rPr>
              <a:t>II.7. Introducerea textului. Formatare caractere. Font: tip, dimensiune, stil, </a:t>
            </a:r>
            <a:r>
              <a:rPr lang="ro-RO" sz="1400" b="1" dirty="0" smtClean="0">
                <a:latin typeface="Arial" pitchFamily="34" charset="0"/>
                <a:cs typeface="Arial" pitchFamily="34" charset="0"/>
              </a:rPr>
              <a:t>culoare</a:t>
            </a:r>
            <a:endParaRPr lang="ro-RO" sz="1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o-RO" sz="1400" b="1" dirty="0">
                <a:latin typeface="Arial" pitchFamily="34" charset="0"/>
                <a:cs typeface="Arial" pitchFamily="34" charset="0"/>
              </a:rPr>
              <a:t>II.8. Casete de text: redimensionare, mutare, setare grosime linie, stil şi </a:t>
            </a:r>
            <a:r>
              <a:rPr lang="ro-RO" sz="1400" b="1" dirty="0" smtClean="0">
                <a:latin typeface="Arial" pitchFamily="34" charset="0"/>
                <a:cs typeface="Arial" pitchFamily="34" charset="0"/>
              </a:rPr>
              <a:t>culoare</a:t>
            </a:r>
            <a:endParaRPr lang="ro-RO" sz="1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o-RO" sz="1400" b="1" dirty="0">
                <a:latin typeface="Arial" pitchFamily="34" charset="0"/>
                <a:cs typeface="Arial" pitchFamily="34" charset="0"/>
              </a:rPr>
              <a:t>II.9. Inserare imagini de tip miniatură </a:t>
            </a:r>
            <a:r>
              <a:rPr lang="ro-RO" sz="1400" b="1" i="1" dirty="0">
                <a:latin typeface="Arial" pitchFamily="34" charset="0"/>
                <a:cs typeface="Arial" pitchFamily="34" charset="0"/>
              </a:rPr>
              <a:t>(</a:t>
            </a:r>
            <a:r>
              <a:rPr lang="ro-RO" sz="1400" b="1" i="1" dirty="0" err="1" smtClean="0">
                <a:latin typeface="Arial" pitchFamily="34" charset="0"/>
                <a:cs typeface="Arial" pitchFamily="34" charset="0"/>
              </a:rPr>
              <a:t>ClipArt</a:t>
            </a:r>
            <a:r>
              <a:rPr lang="ro-RO" sz="1400" b="1" i="1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en-US" sz="1400" b="1" dirty="0" smtClean="0">
                <a:latin typeface="Arial" pitchFamily="34" charset="0"/>
                <a:cs typeface="Arial" pitchFamily="34" charset="0"/>
              </a:rPr>
              <a:t>                                                                      </a:t>
            </a:r>
            <a:endParaRPr lang="ro-RO" sz="1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o-RO" sz="1400" b="1" dirty="0">
                <a:latin typeface="Arial" pitchFamily="34" charset="0"/>
                <a:cs typeface="Arial" pitchFamily="34" charset="0"/>
              </a:rPr>
              <a:t>II.10. Forme automate </a:t>
            </a:r>
            <a:r>
              <a:rPr lang="ro-RO" sz="1400" b="1" i="1" dirty="0">
                <a:latin typeface="Arial" pitchFamily="34" charset="0"/>
                <a:cs typeface="Arial" pitchFamily="34" charset="0"/>
              </a:rPr>
              <a:t>(</a:t>
            </a:r>
            <a:r>
              <a:rPr lang="ro-RO" sz="1400" b="1" i="1" dirty="0" err="1">
                <a:latin typeface="Arial" pitchFamily="34" charset="0"/>
                <a:cs typeface="Arial" pitchFamily="34" charset="0"/>
              </a:rPr>
              <a:t>AutoShapes</a:t>
            </a:r>
            <a:r>
              <a:rPr lang="ro-RO" sz="1400" b="1" i="1" dirty="0">
                <a:latin typeface="Arial" pitchFamily="34" charset="0"/>
                <a:cs typeface="Arial" pitchFamily="34" charset="0"/>
              </a:rPr>
              <a:t>)</a:t>
            </a:r>
            <a:r>
              <a:rPr lang="en-US" sz="1400" b="1" i="1" dirty="0">
                <a:latin typeface="Arial" pitchFamily="34" charset="0"/>
                <a:cs typeface="Arial" pitchFamily="34" charset="0"/>
              </a:rPr>
              <a:t>                                                                                   </a:t>
            </a:r>
            <a:r>
              <a:rPr lang="ro-RO" sz="1400" b="1" dirty="0" smtClean="0">
                <a:latin typeface="Arial" pitchFamily="34" charset="0"/>
                <a:cs typeface="Arial" pitchFamily="34" charset="0"/>
              </a:rPr>
              <a:t> </a:t>
            </a:r>
            <a:endParaRPr lang="ro-RO" sz="1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o-RO" sz="1400" b="1" dirty="0">
                <a:latin typeface="Arial" pitchFamily="34" charset="0"/>
                <a:cs typeface="Arial" pitchFamily="34" charset="0"/>
              </a:rPr>
              <a:t>II.11. Efecte de animaţie predefinite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                                                                                   </a:t>
            </a:r>
            <a:r>
              <a:rPr lang="ro-RO" sz="1400" b="1" dirty="0" smtClean="0">
                <a:latin typeface="Arial" pitchFamily="34" charset="0"/>
                <a:cs typeface="Arial" pitchFamily="34" charset="0"/>
              </a:rPr>
              <a:t> </a:t>
            </a:r>
            <a:endParaRPr lang="ro-RO" sz="1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o-RO" sz="1400" b="1" dirty="0">
                <a:latin typeface="Arial" pitchFamily="34" charset="0"/>
                <a:cs typeface="Arial" pitchFamily="34" charset="0"/>
              </a:rPr>
              <a:t>II.12. Efecte de tranziţie	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     </a:t>
            </a:r>
            <a:endParaRPr lang="ro-RO" sz="14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o-RO" sz="1400" b="1" dirty="0">
                <a:latin typeface="Arial" pitchFamily="34" charset="0"/>
                <a:cs typeface="Arial" pitchFamily="34" charset="0"/>
              </a:rPr>
              <a:t>II.13. Modalităţi de expunere diapozitive</a:t>
            </a:r>
            <a:r>
              <a:rPr lang="en-US" sz="1400" b="1" dirty="0">
                <a:latin typeface="Arial" pitchFamily="34" charset="0"/>
                <a:cs typeface="Arial" pitchFamily="34" charset="0"/>
              </a:rPr>
              <a:t> </a:t>
            </a:r>
            <a:endParaRPr lang="ro-RO" sz="1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435</TotalTime>
  <Words>437</Words>
  <Application>Microsoft Office PowerPoint</Application>
  <PresentationFormat>Expunere pe ecran (4:3)</PresentationFormat>
  <Paragraphs>90</Paragraphs>
  <Slides>11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11</vt:i4>
      </vt:variant>
    </vt:vector>
  </HeadingPairs>
  <TitlesOfParts>
    <vt:vector size="12" baseType="lpstr">
      <vt:lpstr>Temă Office</vt:lpstr>
      <vt:lpstr>Diapozitivul 1</vt:lpstr>
      <vt:lpstr>Diapozitivul 2</vt:lpstr>
      <vt:lpstr>Diapozitivul 3</vt:lpstr>
      <vt:lpstr>Diapozitivul 4</vt:lpstr>
      <vt:lpstr>Diapozitivul 5</vt:lpstr>
      <vt:lpstr>Diapozitivul 6</vt:lpstr>
      <vt:lpstr>Diapozitivul 7</vt:lpstr>
      <vt:lpstr>Diapozitivul 8</vt:lpstr>
      <vt:lpstr>Diapozitivul 9</vt:lpstr>
      <vt:lpstr>Diapozitivul 10</vt:lpstr>
      <vt:lpstr>Diapozitivul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Diapozitivul 1</dc:title>
  <dc:creator>user</dc:creator>
  <cp:lastModifiedBy>user</cp:lastModifiedBy>
  <cp:revision>45</cp:revision>
  <dcterms:created xsi:type="dcterms:W3CDTF">2012-04-25T13:18:32Z</dcterms:created>
  <dcterms:modified xsi:type="dcterms:W3CDTF">2012-04-25T20:39:33Z</dcterms:modified>
</cp:coreProperties>
</file>